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handoutMasterIdLst>
    <p:handoutMasterId r:id="rId91"/>
  </p:handoutMasterIdLst>
  <p:sldIdLst>
    <p:sldId id="380" r:id="rId2"/>
    <p:sldId id="381" r:id="rId3"/>
    <p:sldId id="382" r:id="rId4"/>
    <p:sldId id="383" r:id="rId5"/>
    <p:sldId id="384" r:id="rId6"/>
    <p:sldId id="385" r:id="rId7"/>
    <p:sldId id="386" r:id="rId8"/>
    <p:sldId id="393" r:id="rId9"/>
    <p:sldId id="387" r:id="rId10"/>
    <p:sldId id="388" r:id="rId11"/>
    <p:sldId id="389" r:id="rId12"/>
    <p:sldId id="390" r:id="rId13"/>
    <p:sldId id="391" r:id="rId14"/>
    <p:sldId id="392" r:id="rId15"/>
    <p:sldId id="394" r:id="rId16"/>
    <p:sldId id="395" r:id="rId17"/>
    <p:sldId id="396" r:id="rId18"/>
    <p:sldId id="397" r:id="rId19"/>
    <p:sldId id="398" r:id="rId20"/>
    <p:sldId id="399" r:id="rId21"/>
    <p:sldId id="400" r:id="rId22"/>
    <p:sldId id="401" r:id="rId23"/>
    <p:sldId id="402" r:id="rId24"/>
    <p:sldId id="403" r:id="rId25"/>
    <p:sldId id="404" r:id="rId26"/>
    <p:sldId id="405" r:id="rId27"/>
    <p:sldId id="406" r:id="rId28"/>
    <p:sldId id="407" r:id="rId29"/>
    <p:sldId id="408" r:id="rId30"/>
    <p:sldId id="409" r:id="rId31"/>
    <p:sldId id="336" r:id="rId32"/>
    <p:sldId id="337" r:id="rId33"/>
    <p:sldId id="338" r:id="rId34"/>
    <p:sldId id="340" r:id="rId35"/>
    <p:sldId id="341" r:id="rId36"/>
    <p:sldId id="342" r:id="rId37"/>
    <p:sldId id="343" r:id="rId38"/>
    <p:sldId id="344" r:id="rId39"/>
    <p:sldId id="348" r:id="rId40"/>
    <p:sldId id="345" r:id="rId41"/>
    <p:sldId id="347" r:id="rId42"/>
    <p:sldId id="410" r:id="rId43"/>
    <p:sldId id="411" r:id="rId44"/>
    <p:sldId id="412" r:id="rId45"/>
    <p:sldId id="413" r:id="rId46"/>
    <p:sldId id="414" r:id="rId47"/>
    <p:sldId id="415" r:id="rId48"/>
    <p:sldId id="416" r:id="rId49"/>
    <p:sldId id="417" r:id="rId50"/>
    <p:sldId id="418" r:id="rId51"/>
    <p:sldId id="419" r:id="rId52"/>
    <p:sldId id="420" r:id="rId53"/>
    <p:sldId id="421" r:id="rId54"/>
    <p:sldId id="422" r:id="rId55"/>
    <p:sldId id="423" r:id="rId56"/>
    <p:sldId id="424" r:id="rId57"/>
    <p:sldId id="425" r:id="rId58"/>
    <p:sldId id="426" r:id="rId59"/>
    <p:sldId id="427" r:id="rId60"/>
    <p:sldId id="428" r:id="rId61"/>
    <p:sldId id="359" r:id="rId62"/>
    <p:sldId id="360" r:id="rId63"/>
    <p:sldId id="361" r:id="rId64"/>
    <p:sldId id="346" r:id="rId65"/>
    <p:sldId id="351" r:id="rId66"/>
    <p:sldId id="352" r:id="rId67"/>
    <p:sldId id="353" r:id="rId68"/>
    <p:sldId id="355" r:id="rId69"/>
    <p:sldId id="362" r:id="rId70"/>
    <p:sldId id="363" r:id="rId71"/>
    <p:sldId id="366" r:id="rId72"/>
    <p:sldId id="364" r:id="rId73"/>
    <p:sldId id="369" r:id="rId74"/>
    <p:sldId id="370" r:id="rId75"/>
    <p:sldId id="431" r:id="rId76"/>
    <p:sldId id="433" r:id="rId77"/>
    <p:sldId id="432" r:id="rId78"/>
    <p:sldId id="354" r:id="rId79"/>
    <p:sldId id="373" r:id="rId80"/>
    <p:sldId id="377" r:id="rId81"/>
    <p:sldId id="372" r:id="rId82"/>
    <p:sldId id="376" r:id="rId83"/>
    <p:sldId id="374" r:id="rId84"/>
    <p:sldId id="375" r:id="rId85"/>
    <p:sldId id="378" r:id="rId86"/>
    <p:sldId id="379" r:id="rId87"/>
    <p:sldId id="429" r:id="rId88"/>
    <p:sldId id="430"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unch Slide" id="{1847EEF1-773C-2D45-B1D3-023970E9A9D5}">
          <p14:sldIdLst>
            <p14:sldId id="380"/>
          </p14:sldIdLst>
        </p14:section>
        <p14:section name="Introduction - Tony/Ed" id="{685CD512-D8EE-AD45-B3F9-2488F8E5120B}">
          <p14:sldIdLst>
            <p14:sldId id="381"/>
            <p14:sldId id="382"/>
            <p14:sldId id="383"/>
            <p14:sldId id="384"/>
            <p14:sldId id="385"/>
            <p14:sldId id="386"/>
            <p14:sldId id="393"/>
            <p14:sldId id="387"/>
            <p14:sldId id="388"/>
            <p14:sldId id="389"/>
            <p14:sldId id="390"/>
            <p14:sldId id="391"/>
            <p14:sldId id="392"/>
            <p14:sldId id="394"/>
            <p14:sldId id="395"/>
          </p14:sldIdLst>
        </p14:section>
        <p14:section name="Game Demo | Tony" id="{4F81A8EB-B523-4C41-BC16-3F671299DC84}">
          <p14:sldIdLst>
            <p14:sldId id="396"/>
          </p14:sldIdLst>
        </p14:section>
        <p14:section name="Android Studio Setup | Tony/Ed" id="{718A17BF-B370-C74F-BD74-AA3EFB127B38}">
          <p14:sldIdLst>
            <p14:sldId id="397"/>
            <p14:sldId id="398"/>
            <p14:sldId id="399"/>
            <p14:sldId id="400"/>
            <p14:sldId id="401"/>
            <p14:sldId id="402"/>
            <p14:sldId id="403"/>
            <p14:sldId id="404"/>
            <p14:sldId id="405"/>
            <p14:sldId id="406"/>
            <p14:sldId id="407"/>
            <p14:sldId id="408"/>
            <p14:sldId id="409"/>
            <p14:sldId id="336"/>
            <p14:sldId id="337"/>
            <p14:sldId id="338"/>
            <p14:sldId id="340"/>
            <p14:sldId id="341"/>
            <p14:sldId id="342"/>
            <p14:sldId id="343"/>
            <p14:sldId id="344"/>
            <p14:sldId id="348"/>
            <p14:sldId id="345"/>
            <p14:sldId id="347"/>
          </p14:sldIdLst>
        </p14:section>
        <p14:section name="Notifications | Tony" id="{9A3E1BEF-6B1E-5F4A-9F17-687E8CB77D36}">
          <p14:sldIdLst>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Lst>
        </p14:section>
        <p14:section name="Layouts - Ed" id="{F8FC8F3B-FE3B-5A42-BCF0-1676F7FD584C}">
          <p14:sldIdLst>
            <p14:sldId id="359"/>
            <p14:sldId id="360"/>
            <p14:sldId id="361"/>
            <p14:sldId id="346"/>
            <p14:sldId id="351"/>
            <p14:sldId id="352"/>
          </p14:sldIdLst>
        </p14:section>
        <p14:section name="Widgets - Ed" id="{3C1F41BE-68AF-7E42-8EB0-F812F7795383}">
          <p14:sldIdLst>
            <p14:sldId id="353"/>
            <p14:sldId id="355"/>
            <p14:sldId id="362"/>
            <p14:sldId id="363"/>
            <p14:sldId id="366"/>
            <p14:sldId id="364"/>
            <p14:sldId id="369"/>
            <p14:sldId id="370"/>
            <p14:sldId id="431"/>
            <p14:sldId id="433"/>
            <p14:sldId id="432"/>
          </p14:sldIdLst>
        </p14:section>
        <p14:section name="Watch Face Demo" id="{17816233-E829-A246-BEF1-C2BCFB9BC7A9}">
          <p14:sldIdLst>
            <p14:sldId id="354"/>
            <p14:sldId id="373"/>
            <p14:sldId id="377"/>
            <p14:sldId id="372"/>
            <p14:sldId id="376"/>
            <p14:sldId id="374"/>
            <p14:sldId id="375"/>
            <p14:sldId id="378"/>
            <p14:sldId id="379"/>
          </p14:sldIdLst>
        </p14:section>
        <p14:section name="Finish - Tony/Ed" id="{A42248B4-2980-C543-A7AB-D08F8C735F34}">
          <p14:sldIdLst>
            <p14:sldId id="429"/>
            <p14:sldId id="43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69696"/>
    <a:srgbClr val="000000"/>
    <a:srgbClr val="858585"/>
    <a:srgbClr val="85C8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4" autoAdjust="0"/>
    <p:restoredTop sz="95069" autoAdjust="0"/>
  </p:normalViewPr>
  <p:slideViewPr>
    <p:cSldViewPr snapToGrid="0" snapToObjects="1">
      <p:cViewPr>
        <p:scale>
          <a:sx n="110" d="100"/>
          <a:sy n="110" d="100"/>
        </p:scale>
        <p:origin x="-1456"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handoutMaster" Target="handoutMasters/handoutMaster1.xml"/><Relationship Id="rId92" Type="http://schemas.openxmlformats.org/officeDocument/2006/relationships/printerSettings" Target="printerSettings/printerSettings1.bin"/><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946563-C8DD-D04D-B2CD-5D81C6858561}" type="datetimeFigureOut">
              <a:rPr lang="en-US" smtClean="0"/>
              <a:pPr/>
              <a:t>1/20/15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4232D2-AB73-2D42-AAD8-10EBD172D9F6}" type="slidenum">
              <a:rPr lang="en-US" smtClean="0"/>
              <a:pPr/>
              <a:t>‹#›</a:t>
            </a:fld>
            <a:endParaRPr lang="en-US"/>
          </a:p>
        </p:txBody>
      </p:sp>
    </p:spTree>
    <p:extLst>
      <p:ext uri="{BB962C8B-B14F-4D97-AF65-F5344CB8AC3E}">
        <p14:creationId xmlns:p14="http://schemas.microsoft.com/office/powerpoint/2010/main" val="2434635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A54E79-B32D-8045-A1BA-74E015E7DB32}" type="datetimeFigureOut">
              <a:rPr lang="en-US" smtClean="0"/>
              <a:pPr/>
              <a:t>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DBA860-3806-1A49-BA94-74EC76DA4E83}" type="slidenum">
              <a:rPr lang="en-US" smtClean="0"/>
              <a:pPr/>
              <a:t>‹#›</a:t>
            </a:fld>
            <a:endParaRPr lang="en-US"/>
          </a:p>
        </p:txBody>
      </p:sp>
    </p:spTree>
    <p:extLst>
      <p:ext uri="{BB962C8B-B14F-4D97-AF65-F5344CB8AC3E}">
        <p14:creationId xmlns:p14="http://schemas.microsoft.com/office/powerpoint/2010/main" val="347885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Android wear was a pioneer of Material Design:</a:t>
            </a: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Material design</a:t>
            </a:r>
            <a:r>
              <a:rPr lang="en-US" baseline="0" dirty="0" smtClean="0"/>
              <a:t> “o</a:t>
            </a:r>
            <a:r>
              <a:rPr lang="en-US" dirty="0" smtClean="0"/>
              <a:t>fficially” released </a:t>
            </a:r>
            <a:r>
              <a:rPr lang="en-US" baseline="0" dirty="0" smtClean="0"/>
              <a:t>with API 21 (Lollipop) last November but the original Wear SDK 4.4W released in April had already begun implementing some of it’s greatest features, such as:</a:t>
            </a:r>
          </a:p>
          <a:p>
            <a:pPr marL="628650" lvl="1" indent="-171450">
              <a:buFontTx/>
              <a:buChar char="-"/>
            </a:pPr>
            <a:r>
              <a:rPr lang="en-US" baseline="0" dirty="0" smtClean="0"/>
              <a:t>enhanced animation and flow, utilizing animation effects such as ripple</a:t>
            </a:r>
          </a:p>
          <a:p>
            <a:pPr marL="628650" lvl="1" indent="-171450">
              <a:buFontTx/>
              <a:buChar char="-"/>
            </a:pPr>
            <a:r>
              <a:rPr lang="en-US" baseline="0" dirty="0" smtClean="0"/>
              <a:t>interactive UX elements – giving the user a sense of complete control while managing their content</a:t>
            </a:r>
          </a:p>
          <a:p>
            <a:pPr marL="628650" lvl="1" indent="-171450">
              <a:buFontTx/>
              <a:buChar char="-"/>
            </a:pPr>
            <a:r>
              <a:rPr lang="en-US" baseline="0" dirty="0" smtClean="0"/>
              <a:t>quicker content delivery – the navigation feels predictive with a “right when you need it” sensibility</a:t>
            </a:r>
          </a:p>
          <a:p>
            <a:pPr marL="628650" lvl="1" indent="-171450">
              <a:buFontTx/>
              <a:buChar char="-"/>
            </a:pPr>
            <a:endParaRPr lang="en-US" baseline="0" dirty="0" smtClean="0"/>
          </a:p>
          <a:p>
            <a:pPr marL="628650" lvl="1" indent="-171450">
              <a:buFontTx/>
              <a:buChar char="-"/>
            </a:pPr>
            <a:r>
              <a:rPr lang="en-US" baseline="0" dirty="0" smtClean="0"/>
              <a:t>As you’ll see later when we cover UX best practices, Google suggests you</a:t>
            </a:r>
          </a:p>
          <a:p>
            <a:pPr marL="1085850" lvl="2" indent="-171450">
              <a:buFontTx/>
              <a:buChar char="-"/>
            </a:pPr>
            <a:r>
              <a:rPr lang="en-US" baseline="0" dirty="0" smtClean="0"/>
              <a:t>Develop your wear applications in a contextual way. Meaning the user does not launch apps per </a:t>
            </a:r>
            <a:r>
              <a:rPr lang="en-US" baseline="0" dirty="0" err="1" smtClean="0"/>
              <a:t>sey</a:t>
            </a:r>
            <a:r>
              <a:rPr lang="en-US" baseline="0" dirty="0" smtClean="0"/>
              <a:t>, but suggested apps are made available based on current user behavior. </a:t>
            </a:r>
          </a:p>
          <a:p>
            <a:pPr marL="1085850" lvl="2" indent="-171450">
              <a:buFontTx/>
              <a:buChar char="-"/>
            </a:pPr>
            <a:r>
              <a:rPr lang="en-US" baseline="0" dirty="0" smtClean="0"/>
              <a:t>developers are also strongly encouraged to supply users with a priority first option, while selectable lower priority options are secondary</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Emulator creation is handled</a:t>
            </a:r>
            <a:r>
              <a:rPr lang="en-US" baseline="0" dirty="0" smtClean="0"/>
              <a:t> in the AVD, or Android Virtual Device Manager. 4.4.2 </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Emulator creation is handled</a:t>
            </a:r>
            <a:r>
              <a:rPr lang="en-US" baseline="0" dirty="0" smtClean="0"/>
              <a:t> in the AVD, or Android Virtual Device Manager. 4.4.2 </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For a sample skeleton</a:t>
            </a:r>
            <a:r>
              <a:rPr lang="en-US" baseline="0" dirty="0" smtClean="0"/>
              <a:t> project, c</a:t>
            </a:r>
            <a:r>
              <a:rPr lang="en-US" dirty="0" smtClean="0"/>
              <a:t>heck</a:t>
            </a:r>
            <a:r>
              <a:rPr lang="en-US" baseline="0" dirty="0" smtClean="0"/>
              <a:t> out the </a:t>
            </a:r>
            <a:r>
              <a:rPr lang="en-US" baseline="0" dirty="0" err="1" smtClean="0"/>
              <a:t>SkeletonWearable</a:t>
            </a:r>
            <a:r>
              <a:rPr lang="en-US" baseline="0" dirty="0" smtClean="0"/>
              <a:t> Application from the “Samples for SDK” download in the SDK Manager.</a:t>
            </a:r>
          </a:p>
          <a:p>
            <a:pPr marL="457200" lvl="1" indent="0">
              <a:buFontTx/>
              <a:buNone/>
            </a:pPr>
            <a:r>
              <a:rPr lang="en-US" baseline="0" dirty="0" smtClean="0"/>
              <a:t>Simple import any samples using the “Import an Android code Sample” from the AS Welcome Screen.</a:t>
            </a:r>
          </a:p>
          <a:p>
            <a:pPr marL="457200" lvl="1" indent="0">
              <a:buFontTx/>
              <a:buNone/>
            </a:pPr>
            <a:r>
              <a:rPr lang="en-US" baseline="0" dirty="0" smtClean="0"/>
              <a:t>This wizard feature creates a copy of the project in any directory you wish.</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30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dirty="0" smtClean="0"/>
              <a:t>A good use of this Material</a:t>
            </a:r>
            <a:r>
              <a:rPr lang="en-US" baseline="0" dirty="0" smtClean="0"/>
              <a:t> concept can be found in the Quick Settings panel.</a:t>
            </a:r>
            <a:endParaRPr lang="en-US" dirty="0" smtClean="0"/>
          </a:p>
          <a:p>
            <a:pPr marL="457200" lvl="1" indent="0">
              <a:buFont typeface="Arial"/>
              <a:buNone/>
            </a:pPr>
            <a:endParaRPr lang="en-US" dirty="0" smtClean="0"/>
          </a:p>
          <a:p>
            <a:pPr marL="628650" lvl="1" indent="-171450">
              <a:buFont typeface="Arial"/>
              <a:buChar char="•"/>
            </a:pPr>
            <a:r>
              <a:rPr lang="en-US" dirty="0" smtClean="0"/>
              <a:t>It’s</a:t>
            </a:r>
            <a:r>
              <a:rPr lang="en-US" baseline="0" dirty="0" smtClean="0"/>
              <a:t> found by swiping from the top edge down while on the home screen, much like the quick settings found in the notifications panel on your device.</a:t>
            </a:r>
          </a:p>
          <a:p>
            <a:pPr marL="628650" lvl="1" indent="-171450">
              <a:buFont typeface="Arial"/>
              <a:buChar char="•"/>
            </a:pPr>
            <a:r>
              <a:rPr lang="en-US" baseline="0" dirty="0" smtClean="0"/>
              <a:t>It allows you to set how your wear handles interruptions</a:t>
            </a:r>
          </a:p>
          <a:p>
            <a:pPr marL="1085850" lvl="2" indent="-171450">
              <a:buFont typeface="Arial"/>
              <a:buChar char="•"/>
            </a:pPr>
            <a:r>
              <a:rPr lang="en-US" baseline="0" dirty="0" smtClean="0"/>
              <a:t>show all</a:t>
            </a:r>
          </a:p>
          <a:p>
            <a:pPr marL="1085850" lvl="2" indent="-171450">
              <a:buFont typeface="Arial"/>
              <a:buChar char="•"/>
            </a:pPr>
            <a:r>
              <a:rPr lang="en-US" baseline="0" dirty="0" smtClean="0"/>
              <a:t>priority only (set via the application settings)</a:t>
            </a:r>
          </a:p>
          <a:p>
            <a:pPr marL="1085850" lvl="2" indent="-171450">
              <a:buFont typeface="Arial"/>
              <a:buChar char="•"/>
            </a:pPr>
            <a:r>
              <a:rPr lang="en-US" baseline="0" dirty="0" smtClean="0"/>
              <a:t>none</a:t>
            </a:r>
          </a:p>
          <a:p>
            <a:pPr marL="628650" lvl="1" indent="-171450">
              <a:buFont typeface="Arial"/>
              <a:buChar char="•"/>
            </a:pPr>
            <a:r>
              <a:rPr lang="en-US" baseline="0" dirty="0" smtClean="0"/>
              <a:t>Set it to theater mode, muting the wear and its screen. Double tap takes you out.</a:t>
            </a:r>
          </a:p>
          <a:p>
            <a:pPr marL="628650" lvl="1" indent="-171450">
              <a:buFont typeface="Arial"/>
              <a:buChar char="•"/>
            </a:pPr>
            <a:r>
              <a:rPr lang="en-US" baseline="0" dirty="0" smtClean="0"/>
              <a:t>Sunlight mode for increasing the backlight when you need it</a:t>
            </a:r>
          </a:p>
          <a:p>
            <a:pPr marL="628650" lvl="1" indent="-171450">
              <a:buFont typeface="Arial"/>
              <a:buChar char="•"/>
            </a:pPr>
            <a:r>
              <a:rPr lang="en-US" baseline="0" dirty="0" smtClean="0"/>
              <a:t>And the full settings panel for adjusting all kinds of features including</a:t>
            </a:r>
          </a:p>
          <a:p>
            <a:pPr marL="457200" lvl="1" indent="0">
              <a:buFontTx/>
              <a:buNone/>
            </a:pPr>
            <a:r>
              <a:rPr lang="en-US" baseline="0" dirty="0" smtClean="0"/>
              <a:t>	- about device info</a:t>
            </a:r>
          </a:p>
          <a:p>
            <a:pPr marL="457200" lvl="1" indent="0">
              <a:buFontTx/>
              <a:buNone/>
            </a:pPr>
            <a:r>
              <a:rPr lang="en-US" baseline="0" dirty="0" smtClean="0"/>
              <a:t>	- setting your watch face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31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32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33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34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35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36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37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Launch</a:t>
            </a:r>
            <a:r>
              <a:rPr lang="en-US" baseline="0" dirty="0" smtClean="0"/>
              <a:t> Studio</a:t>
            </a:r>
          </a:p>
          <a:p>
            <a:pPr marL="457200" lvl="1" indent="0">
              <a:buFontTx/>
              <a:buNone/>
            </a:pPr>
            <a:r>
              <a:rPr lang="en-US" baseline="0" dirty="0" smtClean="0"/>
              <a:t>Start a </a:t>
            </a:r>
            <a:r>
              <a:rPr lang="en-US" baseline="0" smtClean="0"/>
              <a:t>new Android Studio Project</a:t>
            </a:r>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38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Emulator creation is handled</a:t>
            </a:r>
            <a:r>
              <a:rPr lang="en-US" baseline="0" dirty="0" smtClean="0"/>
              <a:t> in the AVD, or Android Virtual Device Manager. 4.4.2 </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39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Emulator creation is handled</a:t>
            </a:r>
            <a:r>
              <a:rPr lang="en-US" baseline="0" dirty="0" smtClean="0"/>
              <a:t> in the AVD, or Android Virtual Device Manager. 4.4.2 </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40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Navigation : Custom Application</a:t>
            </a:r>
          </a:p>
          <a:p>
            <a:pPr marL="457200" lvl="1" indent="0">
              <a:buFont typeface="Arial"/>
              <a:buNone/>
            </a:pPr>
            <a:endParaRPr lang="en-US" baseline="0" dirty="0" smtClean="0"/>
          </a:p>
          <a:p>
            <a:pPr marL="457200" lvl="1" indent="0">
              <a:buFont typeface="Arial"/>
              <a:buNone/>
            </a:pPr>
            <a:r>
              <a:rPr lang="en-US" baseline="0" dirty="0" smtClean="0"/>
              <a:t>Google navigation is a  pinnacle tool to all Android Devices.  However, when paired to a wearable, your navigation gets much more convenient. </a:t>
            </a:r>
          </a:p>
          <a:p>
            <a:pPr marL="457200" lvl="1" indent="0">
              <a:buFont typeface="Arial"/>
              <a:buNone/>
            </a:pPr>
            <a:endParaRPr lang="en-US" baseline="0" dirty="0" smtClean="0"/>
          </a:p>
          <a:p>
            <a:pPr marL="457200" lvl="1" indent="0">
              <a:buFont typeface="Arial"/>
              <a:buNone/>
            </a:pPr>
            <a:r>
              <a:rPr lang="en-US" baseline="0" dirty="0" smtClean="0"/>
              <a:t>You’re presented with turn by turn notifications while navigation is currently running on your device.  </a:t>
            </a:r>
          </a:p>
          <a:p>
            <a:pPr marL="457200" lvl="1" indent="0">
              <a:buFont typeface="Arial"/>
              <a:buNone/>
            </a:pPr>
            <a:r>
              <a:rPr lang="en-US" baseline="0" dirty="0" smtClean="0"/>
              <a:t>Prompting you with each up coming turn.</a:t>
            </a:r>
          </a:p>
          <a:p>
            <a:pPr marL="457200" lvl="1" indent="0">
              <a:buFont typeface="Arial"/>
              <a:buNone/>
            </a:pPr>
            <a:r>
              <a:rPr lang="en-US" baseline="0" dirty="0" smtClean="0"/>
              <a:t>You also have the ability to dig deeper and </a:t>
            </a:r>
          </a:p>
          <a:p>
            <a:pPr marL="628650" lvl="1" indent="-171450">
              <a:buFontTx/>
              <a:buChar char="-"/>
            </a:pPr>
            <a:r>
              <a:rPr lang="en-US" baseline="0" dirty="0" smtClean="0"/>
              <a:t>see the full destination information</a:t>
            </a:r>
          </a:p>
          <a:p>
            <a:pPr marL="628650" lvl="1" indent="-171450">
              <a:buFontTx/>
              <a:buChar char="-"/>
            </a:pPr>
            <a:r>
              <a:rPr lang="en-US" baseline="0" dirty="0" smtClean="0"/>
              <a:t>change the travel mode </a:t>
            </a:r>
          </a:p>
          <a:p>
            <a:pPr marL="628650" lvl="1" indent="-171450">
              <a:buFontTx/>
              <a:buChar char="-"/>
            </a:pPr>
            <a:r>
              <a:rPr lang="en-US" baseline="0" dirty="0" smtClean="0"/>
              <a:t>and exit the navigation</a:t>
            </a:r>
          </a:p>
          <a:p>
            <a:pPr marL="628650" lvl="1" indent="-171450">
              <a:buFontTx/>
              <a:buChar char="-"/>
            </a:pPr>
            <a:endParaRPr lang="en-US" baseline="0" dirty="0" smtClean="0"/>
          </a:p>
          <a:p>
            <a:pPr marL="457200" lvl="1" indent="0">
              <a:buFontTx/>
              <a:buNone/>
            </a:pPr>
            <a:r>
              <a:rPr lang="en-US" baseline="0" dirty="0" smtClean="0"/>
              <a:t>All Wear applications implement a default Block app page. Developers do not create nor edit this default page.</a:t>
            </a:r>
          </a:p>
          <a:p>
            <a:pPr marL="457200" lvl="1" indent="0">
              <a:buFont typeface="Arial"/>
              <a:buNone/>
            </a:pPr>
            <a:endParaRPr lang="en-US" baseline="0" dirty="0" smtClean="0"/>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For a sample skeleton</a:t>
            </a:r>
            <a:r>
              <a:rPr lang="en-US" baseline="0" dirty="0" smtClean="0"/>
              <a:t> project, c</a:t>
            </a:r>
            <a:r>
              <a:rPr lang="en-US" dirty="0" smtClean="0"/>
              <a:t>heck</a:t>
            </a:r>
            <a:r>
              <a:rPr lang="en-US" baseline="0" dirty="0" smtClean="0"/>
              <a:t> out the </a:t>
            </a:r>
            <a:r>
              <a:rPr lang="en-US" baseline="0" dirty="0" err="1" smtClean="0"/>
              <a:t>SkeletonWearable</a:t>
            </a:r>
            <a:r>
              <a:rPr lang="en-US" baseline="0" dirty="0" smtClean="0"/>
              <a:t> Application from the “Samples for SDK” download in the SDK Manager.</a:t>
            </a:r>
          </a:p>
          <a:p>
            <a:pPr marL="457200" lvl="1" indent="0">
              <a:buFontTx/>
              <a:buNone/>
            </a:pPr>
            <a:r>
              <a:rPr lang="en-US" baseline="0" dirty="0" smtClean="0"/>
              <a:t>Simple import any samples using the “Import an Android code Sample” from the AS Welcome Screen.</a:t>
            </a:r>
          </a:p>
          <a:p>
            <a:pPr marL="457200" lvl="1" indent="0">
              <a:buFontTx/>
              <a:buNone/>
            </a:pPr>
            <a:r>
              <a:rPr lang="en-US" baseline="0" dirty="0" smtClean="0"/>
              <a:t>This wizard feature creates a copy of the project in any directory you wish.</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41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Layouts</a:t>
            </a:r>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A notification is issued to the context stream, then launches the custom activity via a pending intent.  In this </a:t>
            </a:r>
          </a:p>
          <a:p>
            <a:pPr marL="457200" lvl="1" indent="0">
              <a:buFontTx/>
              <a:buNone/>
            </a:pPr>
            <a:endParaRPr lang="en-US" baseline="0" dirty="0" smtClean="0"/>
          </a:p>
          <a:p>
            <a:pPr marL="457200" lvl="1" indent="0">
              <a:buFontTx/>
              <a:buNone/>
            </a:pPr>
            <a:r>
              <a:rPr lang="en-US" baseline="0" dirty="0" smtClean="0"/>
              <a:t>The </a:t>
            </a:r>
            <a:r>
              <a:rPr lang="en-US" baseline="0" dirty="0" err="1" smtClean="0"/>
              <a:t>setDisplayIntent</a:t>
            </a:r>
            <a:r>
              <a:rPr lang="en-US" baseline="0" dirty="0" smtClean="0"/>
              <a:t>() is an extended feature found in the </a:t>
            </a:r>
            <a:r>
              <a:rPr lang="en-US" baseline="0" dirty="0" err="1" smtClean="0"/>
              <a:t>NotificationCompat.WearableExtender</a:t>
            </a:r>
            <a:endParaRPr lang="en-US" baseline="0" dirty="0" smtClean="0"/>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i="0" dirty="0" smtClean="0">
                <a:solidFill>
                  <a:srgbClr val="1F497D"/>
                </a:solidFill>
              </a:rPr>
              <a:t>pending intent to launch the </a:t>
            </a:r>
            <a:r>
              <a:rPr lang="en-US" sz="1400" i="0" dirty="0" err="1" smtClean="0">
                <a:solidFill>
                  <a:srgbClr val="1F497D"/>
                </a:solidFill>
              </a:rPr>
              <a:t>CustomActivity</a:t>
            </a:r>
            <a:endParaRPr lang="en-US" sz="1400" i="0" dirty="0" smtClean="0">
              <a:solidFill>
                <a:srgbClr val="1F497D"/>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i="0" dirty="0" smtClean="0">
              <a:solidFill>
                <a:srgbClr val="1F497D"/>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400" i="0" dirty="0" smtClean="0">
                <a:solidFill>
                  <a:srgbClr val="1F497D"/>
                </a:solidFill>
              </a:rPr>
              <a:t>build your notification to issue the notification to the contextual stream (display the peek)</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i="0" dirty="0" smtClean="0">
              <a:solidFill>
                <a:srgbClr val="1F497D"/>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400" i="0" dirty="0" smtClean="0">
                <a:solidFill>
                  <a:srgbClr val="1F497D"/>
                </a:solidFill>
              </a:rPr>
              <a:t>The Activity</a:t>
            </a:r>
            <a:r>
              <a:rPr lang="en-US" sz="1400" i="0" baseline="0" dirty="0" smtClean="0">
                <a:solidFill>
                  <a:srgbClr val="1F497D"/>
                </a:solidFill>
              </a:rPr>
              <a:t> that is defined to open must adhere to the following rules:</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i="0" dirty="0" smtClean="0">
                <a:solidFill>
                  <a:srgbClr val="1F497D"/>
                </a:solidFill>
              </a:rPr>
              <a:t>allow embedding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i="0" dirty="0" smtClean="0">
                <a:solidFill>
                  <a:srgbClr val="1F497D"/>
                </a:solidFill>
              </a:rPr>
              <a:t>must be exported</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i="0" dirty="0" smtClean="0">
                <a:solidFill>
                  <a:srgbClr val="1F497D"/>
                </a:solidFill>
              </a:rPr>
              <a:t>and should have an empty task affinity.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i="0" dirty="0" smtClean="0">
              <a:solidFill>
                <a:srgbClr val="1F497D"/>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400" i="0" dirty="0" smtClean="0">
                <a:solidFill>
                  <a:srgbClr val="1F497D"/>
                </a:solidFill>
              </a:rPr>
              <a:t>It is also recommended to use the device default light theme.</a:t>
            </a:r>
          </a:p>
          <a:p>
            <a:endParaRPr lang="en-US" sz="1400" i="0" dirty="0" smtClean="0">
              <a:solidFill>
                <a:srgbClr val="1F497D"/>
              </a:solidFill>
            </a:endParaRPr>
          </a:p>
          <a:p>
            <a:pPr marL="457200" lvl="1" indent="0">
              <a:buFontTx/>
              <a:buNone/>
            </a:pPr>
            <a:endParaRPr lang="en-US" i="0"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Layout</a:t>
            </a:r>
            <a:r>
              <a:rPr lang="en-US" baseline="0" dirty="0" smtClean="0"/>
              <a:t> creation in Android Wear is identical to that of the full Android applications.  However, as a developer you have to account for the two current wearable form factors, Round &amp; Square.</a:t>
            </a:r>
          </a:p>
          <a:p>
            <a:pPr marL="457200" lvl="1" indent="0">
              <a:buFontTx/>
              <a:buNone/>
            </a:pPr>
            <a:endParaRPr lang="en-US" baseline="0" dirty="0" smtClean="0"/>
          </a:p>
          <a:p>
            <a:pPr marL="457200" lvl="1" indent="0">
              <a:buFontTx/>
              <a:buNone/>
            </a:pPr>
            <a:r>
              <a:rPr lang="en-US" baseline="0" dirty="0" smtClean="0"/>
              <a:t>This issue you see here describes what happens by default when inflating a simple layout with text view to your custom wear activity.</a:t>
            </a:r>
          </a:p>
          <a:p>
            <a:pPr marL="457200" lvl="1" indent="0">
              <a:buFontTx/>
              <a:buNone/>
            </a:pPr>
            <a:endParaRPr lang="en-US" baseline="0" dirty="0" smtClean="0"/>
          </a:p>
          <a:p>
            <a:pPr marL="457200" lvl="1" indent="0">
              <a:buFontTx/>
              <a:buNone/>
            </a:pPr>
            <a:r>
              <a:rPr lang="en-US" baseline="0" dirty="0" smtClean="0"/>
              <a:t>Two approaches for handling this layout conundrum are…</a:t>
            </a:r>
          </a:p>
          <a:p>
            <a:pPr marL="457200" lvl="1" indent="0">
              <a:buFontTx/>
              <a:buNone/>
            </a:pPr>
            <a:endParaRPr lang="en-US" baseline="0" dirty="0" smtClean="0"/>
          </a:p>
          <a:p>
            <a:pPr marL="457200" lvl="1" indent="0">
              <a:buFontTx/>
              <a:buNone/>
            </a:pPr>
            <a:r>
              <a:rPr lang="en-US" baseline="0" dirty="0" smtClean="0"/>
              <a:t>Multi Layout</a:t>
            </a:r>
          </a:p>
          <a:p>
            <a:pPr marL="457200" lvl="1" indent="0">
              <a:buFontTx/>
              <a:buNone/>
            </a:pPr>
            <a:r>
              <a:rPr lang="en-US" baseline="0" dirty="0" smtClean="0"/>
              <a:t>and</a:t>
            </a:r>
          </a:p>
          <a:p>
            <a:pPr marL="457200" lvl="1" indent="0">
              <a:buFontTx/>
              <a:buNone/>
            </a:pPr>
            <a:r>
              <a:rPr lang="en-US" baseline="0" dirty="0" smtClean="0"/>
              <a:t>Shape Aware Layout</a:t>
            </a:r>
          </a:p>
          <a:p>
            <a:pPr marL="457200" lvl="1" indent="0">
              <a:buFontTx/>
              <a:buNone/>
            </a:pPr>
            <a:endParaRPr lang="en-US" baseline="0" dirty="0" smtClean="0"/>
          </a:p>
          <a:p>
            <a:pPr marL="457200" lvl="1" indent="0">
              <a:buFontTx/>
              <a:buNone/>
            </a:pPr>
            <a:r>
              <a:rPr lang="en-US" baseline="0" dirty="0" smtClean="0"/>
              <a:t>Also to note, </a:t>
            </a:r>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Multi Layout : Responsive Approach</a:t>
            </a:r>
          </a:p>
          <a:p>
            <a:pPr marL="457200" lvl="1" indent="0">
              <a:buFontTx/>
              <a:buNone/>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dirty="0" err="1" smtClean="0">
                <a:solidFill>
                  <a:srgbClr val="1F497D"/>
                </a:solidFill>
              </a:rPr>
              <a:t>WatchViewStub</a:t>
            </a: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1F497D"/>
                </a:solidFill>
              </a:rPr>
              <a:t>- A class that can inflate a specific layout, depending on the shape of the device's screen.</a:t>
            </a:r>
            <a:endParaRPr lang="en-US" baseline="0" dirty="0" smtClean="0"/>
          </a:p>
          <a:p>
            <a:pPr marL="457200" lvl="1" indent="0">
              <a:buFontTx/>
              <a:buNone/>
            </a:pPr>
            <a:endParaRPr lang="en-US" baseline="0" dirty="0" smtClean="0"/>
          </a:p>
          <a:p>
            <a:pPr marL="457200" lvl="1" indent="0">
              <a:buFontTx/>
              <a:buNone/>
            </a:pPr>
            <a:r>
              <a:rPr lang="en-US" baseline="0" dirty="0" smtClean="0"/>
              <a:t>Define different layouts for both square and round devices, and let Wear decide which to show via a </a:t>
            </a:r>
            <a:r>
              <a:rPr lang="en-US" baseline="0" dirty="0" err="1" smtClean="0"/>
              <a:t>WatchViewStub</a:t>
            </a:r>
            <a:r>
              <a:rPr lang="en-US" baseline="0" dirty="0" smtClean="0"/>
              <a:t> View.</a:t>
            </a:r>
          </a:p>
          <a:p>
            <a:pPr marL="457200" lvl="1" indent="0">
              <a:buFontTx/>
              <a:buNone/>
            </a:pPr>
            <a:endParaRPr lang="en-US" baseline="0" dirty="0" smtClean="0"/>
          </a:p>
          <a:p>
            <a:pPr marL="457200" lvl="1" indent="0">
              <a:buFontTx/>
              <a:buNone/>
            </a:pPr>
            <a:r>
              <a:rPr lang="en-US" baseline="0" dirty="0" smtClean="0"/>
              <a:t>This will inflate either layout defined by </a:t>
            </a:r>
            <a:r>
              <a:rPr lang="en-US" baseline="0" dirty="0" err="1" smtClean="0"/>
              <a:t>rectLayout</a:t>
            </a:r>
            <a:r>
              <a:rPr lang="en-US" baseline="0" dirty="0" smtClean="0"/>
              <a:t> or </a:t>
            </a:r>
            <a:r>
              <a:rPr lang="en-US" baseline="0" dirty="0" err="1" smtClean="0"/>
              <a:t>roundLayout</a:t>
            </a:r>
            <a:r>
              <a:rPr lang="en-US" baseline="0" dirty="0" smtClean="0"/>
              <a:t> in the call to </a:t>
            </a:r>
            <a:r>
              <a:rPr lang="en-US" baseline="0" dirty="0" err="1" smtClean="0"/>
              <a:t>setContentView</a:t>
            </a:r>
            <a:r>
              <a:rPr lang="en-US" baseline="0" dirty="0" smtClean="0"/>
              <a:t>()</a:t>
            </a:r>
          </a:p>
          <a:p>
            <a:pPr marL="457200" lvl="1" indent="0">
              <a:buFontTx/>
              <a:buNone/>
            </a:pPr>
            <a:endParaRPr lang="en-US" baseline="0" dirty="0" smtClean="0"/>
          </a:p>
          <a:p>
            <a:pPr marL="457200" lvl="1" indent="0">
              <a:buFontTx/>
              <a:buNone/>
            </a:pPr>
            <a:r>
              <a:rPr lang="en-US" baseline="0" dirty="0" smtClean="0"/>
              <a:t>You can get a reference to either layout by listening for the </a:t>
            </a:r>
            <a:r>
              <a:rPr lang="en-US" baseline="0" dirty="0" err="1" smtClean="0"/>
              <a:t>onInflate</a:t>
            </a:r>
            <a:r>
              <a:rPr lang="en-US" baseline="0" dirty="0" smtClean="0"/>
              <a:t> method of the </a:t>
            </a:r>
            <a:r>
              <a:rPr lang="en-US" baseline="0" dirty="0" err="1" smtClean="0"/>
              <a:t>WatchVewStub</a:t>
            </a:r>
            <a:r>
              <a:rPr lang="en-US" baseline="0" dirty="0" smtClean="0"/>
              <a:t> View.</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Shape Aware Layout: Responsive</a:t>
            </a:r>
          </a:p>
          <a:p>
            <a:pPr marL="457200" lvl="1" indent="0">
              <a:buFontTx/>
              <a:buNone/>
            </a:pPr>
            <a:endParaRPr lang="en-US" baseline="0" dirty="0" smtClean="0"/>
          </a:p>
          <a:p>
            <a:pPr marL="457200" lvl="1" indent="0">
              <a:buFontTx/>
              <a:buNone/>
            </a:pPr>
            <a:r>
              <a:rPr lang="en-US" baseline="0" dirty="0" err="1" smtClean="0"/>
              <a:t>BoxInsetLayout</a:t>
            </a:r>
            <a:endParaRPr lang="en-US" baseline="0" dirty="0" smtClean="0"/>
          </a:p>
          <a:p>
            <a:pPr marL="457200" lvl="1" indent="0">
              <a:buFontTx/>
              <a:buNone/>
            </a:pPr>
            <a:r>
              <a:rPr lang="en-US" sz="1200" b="0" dirty="0" smtClean="0">
                <a:solidFill>
                  <a:srgbClr val="1F497D"/>
                </a:solidFill>
              </a:rPr>
              <a:t>- A </a:t>
            </a:r>
            <a:r>
              <a:rPr lang="en-US" sz="1200" b="0" dirty="0" err="1" smtClean="0">
                <a:solidFill>
                  <a:srgbClr val="1F497D"/>
                </a:solidFill>
              </a:rPr>
              <a:t>FrameLayout</a:t>
            </a:r>
            <a:r>
              <a:rPr lang="en-US" sz="1200" b="0" dirty="0" smtClean="0">
                <a:solidFill>
                  <a:srgbClr val="1F497D"/>
                </a:solidFill>
              </a:rPr>
              <a:t> that's aware of screen shape and can box its children in the center square of a round screen.</a:t>
            </a:r>
            <a:endParaRPr lang="en-US" baseline="0" dirty="0" smtClean="0"/>
          </a:p>
          <a:p>
            <a:pPr marL="457200" lvl="1" indent="0">
              <a:buFontTx/>
              <a:buNone/>
            </a:pPr>
            <a:endParaRPr lang="en-US" baseline="0" dirty="0" smtClean="0"/>
          </a:p>
          <a:p>
            <a:pPr marL="457200" lvl="1" indent="0">
              <a:buFontTx/>
              <a:buNone/>
            </a:pPr>
            <a:r>
              <a:rPr lang="en-US" baseline="0" dirty="0" smtClean="0"/>
              <a:t>Extends </a:t>
            </a:r>
            <a:r>
              <a:rPr lang="en-US" baseline="0" dirty="0" err="1" smtClean="0"/>
              <a:t>FrameLayout</a:t>
            </a:r>
            <a:endParaRPr lang="en-US" baseline="0" dirty="0" smtClean="0"/>
          </a:p>
          <a:p>
            <a:pPr marL="457200" lvl="1" indent="0">
              <a:buFontTx/>
              <a:buNone/>
            </a:pPr>
            <a:r>
              <a:rPr lang="en-US" baseline="0" dirty="0" smtClean="0"/>
              <a:t>Lets you easily align views on the center or near the edges of the screen, by defining window insets.</a:t>
            </a:r>
          </a:p>
          <a:p>
            <a:pPr marL="457200" lvl="1" indent="0">
              <a:buFontTx/>
              <a:buNone/>
            </a:pPr>
            <a:endParaRPr lang="en-US" baseline="0" dirty="0" smtClean="0"/>
          </a:p>
          <a:p>
            <a:pPr marL="628650" lvl="1" indent="-171450">
              <a:buFont typeface="Arial"/>
              <a:buChar char="•"/>
            </a:pPr>
            <a:r>
              <a:rPr lang="en-US" baseline="0" dirty="0" smtClean="0"/>
              <a:t>A combination of top, bottom, left, and right. For example, "</a:t>
            </a:r>
            <a:r>
              <a:rPr lang="en-US" baseline="0" dirty="0" err="1" smtClean="0"/>
              <a:t>left|top</a:t>
            </a:r>
            <a:r>
              <a:rPr lang="en-US" baseline="0" dirty="0" smtClean="0"/>
              <a:t>" positions the child's left and top edges inside the gray square.</a:t>
            </a:r>
          </a:p>
          <a:p>
            <a:pPr marL="628650" lvl="1" indent="-171450">
              <a:buFont typeface="Arial"/>
              <a:buChar char="•"/>
            </a:pPr>
            <a:r>
              <a:rPr lang="en-US" baseline="0" dirty="0" smtClean="0"/>
              <a:t>The all value positions all the child's content inside the gray square</a:t>
            </a:r>
          </a:p>
          <a:p>
            <a:pPr marL="628650" lvl="1" indent="-171450">
              <a:buFont typeface="Arial"/>
              <a:buChar char="•"/>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srgbClr val="1F497D"/>
                </a:solidFill>
              </a:rPr>
              <a:t>In this case the 15dp padding on the </a:t>
            </a:r>
            <a:r>
              <a:rPr lang="en-US" dirty="0" err="1" smtClean="0">
                <a:solidFill>
                  <a:srgbClr val="1F497D"/>
                </a:solidFill>
              </a:rPr>
              <a:t>BoxInsetLayout</a:t>
            </a:r>
            <a:r>
              <a:rPr lang="en-US" dirty="0" smtClean="0">
                <a:solidFill>
                  <a:srgbClr val="1F497D"/>
                </a:solidFill>
              </a:rPr>
              <a:t> is ignored by round devices as it’s smaller than the window inset of a round device, applying it only to square devices.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srgbClr val="1F497D"/>
                </a:solidFill>
              </a:rPr>
              <a:t>This gives the round device a padding of 5dp while the square has a padding of 20dp.</a:t>
            </a:r>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a:t>
            </a:r>
            <a:r>
              <a:rPr lang="en-US" b="1" baseline="0" dirty="0" smtClean="0"/>
              <a:t>Wearable UI Library </a:t>
            </a:r>
            <a:r>
              <a:rPr lang="en-US" baseline="0" dirty="0" smtClean="0"/>
              <a:t>provides many new Wear specific Widgets for use in your Wear Applications. These include:</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CardFragment</a:t>
            </a:r>
            <a:r>
              <a:rPr lang="en-US" sz="1200" b="0" dirty="0" smtClean="0">
                <a:solidFill>
                  <a:srgbClr val="1F497D"/>
                </a:solidFill>
              </a:rPr>
              <a:t> - A fragment that presents content within an expandable, vertically scrollable card.</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CardFrame</a:t>
            </a:r>
            <a:r>
              <a:rPr lang="en-US" sz="1200" b="0" baseline="0" dirty="0" smtClean="0">
                <a:solidFill>
                  <a:srgbClr val="1F497D"/>
                </a:solidFill>
              </a:rPr>
              <a:t> - Add a </a:t>
            </a:r>
            <a:r>
              <a:rPr lang="en-US" sz="1200" b="0" baseline="0" dirty="0" err="1" smtClean="0">
                <a:solidFill>
                  <a:srgbClr val="1F497D"/>
                </a:solidFill>
              </a:rPr>
              <a:t>cardframe</a:t>
            </a:r>
            <a:r>
              <a:rPr lang="en-US" sz="1200" b="0" baseline="0" dirty="0" smtClean="0">
                <a:solidFill>
                  <a:srgbClr val="1F497D"/>
                </a:solidFill>
              </a:rPr>
              <a:t> directly to your xml layout</a:t>
            </a:r>
            <a:r>
              <a:rPr lang="en-US" sz="1200" b="0" dirty="0" smtClean="0">
                <a:solidFill>
                  <a:srgbClr val="1F497D"/>
                </a:solidFill>
              </a:rPr>
              <a:t>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CircledImageView</a:t>
            </a:r>
            <a:r>
              <a:rPr lang="en-US" sz="1200" b="0" dirty="0" smtClean="0">
                <a:solidFill>
                  <a:srgbClr val="1F497D"/>
                </a:solidFill>
              </a:rPr>
              <a:t> - An image view surrounded by a circle.</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ConfirmationActivity</a:t>
            </a:r>
            <a:r>
              <a:rPr lang="en-US" sz="1200" b="0" dirty="0" smtClean="0">
                <a:solidFill>
                  <a:srgbClr val="1F497D"/>
                </a:solidFill>
              </a:rPr>
              <a:t> - An activity that displays confirmation animations after the user completes an action.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DelayedConfirmationView</a:t>
            </a:r>
            <a:r>
              <a:rPr lang="en-US" sz="1200" b="0" dirty="0" smtClean="0">
                <a:solidFill>
                  <a:srgbClr val="1F497D"/>
                </a:solidFill>
              </a:rPr>
              <a:t> - A view that provides a circular countdown timer, typically used to automatically confirm an operation after a short delay has elapsed.</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DismissOverlayView</a:t>
            </a:r>
            <a:r>
              <a:rPr lang="en-US" sz="1200" b="0" dirty="0" smtClean="0">
                <a:solidFill>
                  <a:srgbClr val="1F497D"/>
                </a:solidFill>
              </a:rPr>
              <a:t> - A view for implementing long-press-to-dismiss.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WearableListView</a:t>
            </a:r>
            <a:r>
              <a:rPr lang="en-US" sz="1200" b="0" dirty="0" smtClean="0">
                <a:solidFill>
                  <a:srgbClr val="1F497D"/>
                </a:solidFill>
              </a:rPr>
              <a:t> - An alternative version of </a:t>
            </a:r>
            <a:r>
              <a:rPr lang="en-US" sz="1200" b="0" dirty="0" err="1" smtClean="0">
                <a:solidFill>
                  <a:srgbClr val="1F497D"/>
                </a:solidFill>
              </a:rPr>
              <a:t>ListView</a:t>
            </a:r>
            <a:r>
              <a:rPr lang="en-US" sz="1200" b="0" dirty="0" smtClean="0">
                <a:solidFill>
                  <a:srgbClr val="1F497D"/>
                </a:solidFill>
              </a:rPr>
              <a:t> that is optimized for ease of use on small screen wearable devices. It displays a vertically scrollable list of items, and automatically snaps to the nearest item when the user stops scrolling.</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GridViewPager</a:t>
            </a:r>
            <a:r>
              <a:rPr lang="en-US" sz="1200" b="0" dirty="0" smtClean="0">
                <a:solidFill>
                  <a:srgbClr val="1F497D"/>
                </a:solidFill>
              </a:rPr>
              <a:t> - A layout manager that allows the user to both vertically and horizontally through pages of data. You supply an implementation of a </a:t>
            </a:r>
            <a:r>
              <a:rPr lang="en-US" sz="1200" b="0" dirty="0" err="1" smtClean="0">
                <a:solidFill>
                  <a:srgbClr val="1F497D"/>
                </a:solidFill>
              </a:rPr>
              <a:t>GridPagerAdapter</a:t>
            </a:r>
            <a:r>
              <a:rPr lang="en-US" sz="1200" b="0" dirty="0" smtClean="0">
                <a:solidFill>
                  <a:srgbClr val="1F497D"/>
                </a:solidFill>
              </a:rPr>
              <a:t> to generate the pages that the view shows.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67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 </a:t>
            </a:r>
          </a:p>
          <a:p>
            <a:pPr marL="457200" lvl="1" indent="0">
              <a:buFontTx/>
              <a:buNone/>
            </a:pPr>
            <a:endParaRPr lang="en-US" sz="1200" b="0" baseline="0" dirty="0" smtClean="0">
              <a:solidFill>
                <a:srgbClr val="1F497D"/>
              </a:solidFill>
            </a:endParaRPr>
          </a:p>
          <a:p>
            <a:pPr marL="457200" lvl="1" indent="0">
              <a:buFontTx/>
              <a:buNone/>
            </a:pPr>
            <a:r>
              <a:rPr lang="en-US" sz="1200" b="1" dirty="0" err="1" smtClean="0">
                <a:solidFill>
                  <a:srgbClr val="1F497D"/>
                </a:solidFill>
              </a:rPr>
              <a:t>CardFragment</a:t>
            </a:r>
            <a:r>
              <a:rPr lang="en-US" sz="1200" b="1" dirty="0" smtClean="0">
                <a:solidFill>
                  <a:srgbClr val="1F497D"/>
                </a:solidFill>
              </a:rPr>
              <a:t> </a:t>
            </a:r>
          </a:p>
          <a:p>
            <a:pPr marL="628650" lvl="1" indent="-171450">
              <a:buFontTx/>
              <a:buChar char="-"/>
            </a:pPr>
            <a:r>
              <a:rPr lang="en-US" sz="1200" b="0" dirty="0" smtClean="0">
                <a:solidFill>
                  <a:srgbClr val="1F497D"/>
                </a:solidFill>
              </a:rPr>
              <a:t>A fragment that presents content within an expandable, vertically scrollable card.</a:t>
            </a:r>
          </a:p>
          <a:p>
            <a:pPr marL="628650" lvl="1" indent="-171450">
              <a:buFontTx/>
              <a:buChar cha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Contains a title, description</a:t>
            </a:r>
            <a:r>
              <a:rPr lang="en-US" sz="1200" b="0" baseline="0" dirty="0" smtClean="0">
                <a:solidFill>
                  <a:srgbClr val="1F497D"/>
                </a:solidFill>
              </a:rPr>
              <a:t> and icon… looks very similar to a standard card notification generated by wear</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rgbClr val="1F497D"/>
                </a:solidFill>
              </a:rPr>
              <a:t>Note: Not bound to just title, description</a:t>
            </a:r>
            <a:r>
              <a:rPr lang="en-US" sz="1200" b="1" baseline="0" dirty="0" smtClean="0">
                <a:solidFill>
                  <a:srgbClr val="1F497D"/>
                </a:solidFill>
              </a:rPr>
              <a:t> and icon, you c</a:t>
            </a:r>
            <a:r>
              <a:rPr lang="en-US" sz="1200" b="1" dirty="0" smtClean="0">
                <a:solidFill>
                  <a:srgbClr val="1F497D"/>
                </a:solidFill>
              </a:rPr>
              <a:t>an</a:t>
            </a:r>
            <a:r>
              <a:rPr lang="en-US" sz="1200" b="1" baseline="0" dirty="0" smtClean="0">
                <a:solidFill>
                  <a:srgbClr val="1F497D"/>
                </a:solidFill>
              </a:rPr>
              <a:t> </a:t>
            </a:r>
            <a:r>
              <a:rPr lang="en-US" sz="1200" b="1" dirty="0" smtClean="0">
                <a:solidFill>
                  <a:srgbClr val="1F497D"/>
                </a:solidFill>
              </a:rPr>
              <a:t>extend the</a:t>
            </a:r>
            <a:r>
              <a:rPr lang="en-US" sz="1200" b="1" baseline="0" dirty="0" smtClean="0">
                <a:solidFill>
                  <a:srgbClr val="1F497D"/>
                </a:solidFill>
              </a:rPr>
              <a:t> the </a:t>
            </a:r>
            <a:r>
              <a:rPr lang="en-US" sz="1200" b="1" baseline="0" dirty="0" err="1" smtClean="0">
                <a:solidFill>
                  <a:srgbClr val="1F497D"/>
                </a:solidFill>
              </a:rPr>
              <a:t>CardFragment</a:t>
            </a:r>
            <a:r>
              <a:rPr lang="en-US" sz="1200" b="1" dirty="0" smtClean="0">
                <a:solidFill>
                  <a:srgbClr val="1F497D"/>
                </a:solidFill>
              </a:rPr>
              <a:t> class and override its </a:t>
            </a:r>
            <a:r>
              <a:rPr lang="en-US" sz="1200" b="1" dirty="0" err="1" smtClean="0">
                <a:solidFill>
                  <a:srgbClr val="1F497D"/>
                </a:solidFill>
              </a:rPr>
              <a:t>onCreateContentView</a:t>
            </a:r>
            <a:r>
              <a:rPr lang="en-US" sz="1200" b="1" dirty="0" smtClean="0">
                <a:solidFill>
                  <a:srgbClr val="1F497D"/>
                </a:solidFill>
              </a:rPr>
              <a:t>() method</a:t>
            </a:r>
            <a:r>
              <a:rPr lang="en-US" sz="1200" b="1" baseline="0" dirty="0" smtClean="0">
                <a:solidFill>
                  <a:srgbClr val="1F497D"/>
                </a:solidFill>
              </a:rPr>
              <a:t> to implement your own custom layout.</a:t>
            </a:r>
            <a:endParaRPr lang="en-US" sz="1200" b="1"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68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The Wearable UI Library provides many new Wear specific Widgets for use in your Wear Applications. These include:</a:t>
            </a: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CardFrame</a:t>
            </a:r>
            <a:r>
              <a:rPr lang="en-US" sz="1200" b="1" baseline="0"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 Add a </a:t>
            </a:r>
            <a:r>
              <a:rPr lang="en-US" sz="1200" b="0" baseline="0" dirty="0" err="1" smtClean="0">
                <a:solidFill>
                  <a:srgbClr val="1F497D"/>
                </a:solidFill>
              </a:rPr>
              <a:t>cardframe</a:t>
            </a:r>
            <a:r>
              <a:rPr lang="en-US" sz="1200" b="0" baseline="0" dirty="0" smtClean="0">
                <a:solidFill>
                  <a:srgbClr val="1F497D"/>
                </a:solidFill>
              </a:rPr>
              <a:t> directly to your xml layout</a:t>
            </a:r>
            <a:endParaRPr lang="en-US" sz="1200" b="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69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err="1" smtClean="0"/>
              <a:t>Strava</a:t>
            </a:r>
            <a:r>
              <a:rPr lang="en-US" baseline="0" dirty="0" smtClean="0"/>
              <a:t> : Custom Application</a:t>
            </a:r>
          </a:p>
          <a:p>
            <a:pPr marL="457200" lvl="1" indent="0">
              <a:buFont typeface="Arial"/>
              <a:buNone/>
            </a:pPr>
            <a:endParaRPr lang="en-US" baseline="0" dirty="0" smtClean="0"/>
          </a:p>
          <a:p>
            <a:pPr marL="457200" lvl="1" indent="0">
              <a:buFont typeface="Arial"/>
              <a:buNone/>
            </a:pPr>
            <a:r>
              <a:rPr lang="en-US" baseline="0" dirty="0" err="1" smtClean="0"/>
              <a:t>Strava</a:t>
            </a:r>
            <a:r>
              <a:rPr lang="en-US" baseline="0" dirty="0" smtClean="0"/>
              <a:t> uses your device </a:t>
            </a:r>
            <a:r>
              <a:rPr lang="en-US" baseline="0" dirty="0" err="1" smtClean="0"/>
              <a:t>gps</a:t>
            </a:r>
            <a:r>
              <a:rPr lang="en-US" baseline="0" dirty="0" smtClean="0"/>
              <a:t> to calculate your bike or run. In this case we started a bike ride.  </a:t>
            </a:r>
          </a:p>
          <a:p>
            <a:pPr marL="457200" lvl="1" indent="0">
              <a:buFont typeface="Arial"/>
              <a:buNone/>
            </a:pPr>
            <a:r>
              <a:rPr lang="en-US" baseline="0" dirty="0" smtClean="0"/>
              <a:t>You have the option to pause, start, open the ride on the device and complete/sync a ride.</a:t>
            </a:r>
          </a:p>
          <a:p>
            <a:pPr marL="457200" lvl="1" indent="0">
              <a:buFont typeface="Arial"/>
              <a:buNone/>
            </a:pPr>
            <a:r>
              <a:rPr lang="en-US" baseline="0" dirty="0" smtClean="0"/>
              <a:t>If you are in an area where your device is not connected, it will wait to sync your ride until it has.</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The Wearable UI Library:</a:t>
            </a: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CircledImageView</a:t>
            </a:r>
            <a:r>
              <a:rPr lang="en-US" sz="1200" b="0"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 An image view surrounded by a circle. Adds</a:t>
            </a:r>
            <a:r>
              <a:rPr lang="en-US" sz="1200" b="0" baseline="0" dirty="0" smtClean="0">
                <a:solidFill>
                  <a:srgbClr val="1F497D"/>
                </a:solidFill>
              </a:rPr>
              <a:t> a circle background graphic to your image.</a:t>
            </a:r>
            <a:endParaRPr lang="en-US" sz="1200" b="0" dirty="0" smtClean="0">
              <a:solidFill>
                <a:srgbClr val="1F497D"/>
              </a:solidFill>
            </a:endParaRPr>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The Wearable UI Library</a:t>
            </a:r>
          </a:p>
          <a:p>
            <a:pPr marL="457200" lvl="1" indent="0">
              <a:buFont typeface="Arial"/>
              <a:buNone/>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DelayedConfirmationView</a:t>
            </a:r>
            <a:r>
              <a:rPr lang="en-US" sz="1200" b="1"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 A view that provides a circular countdown timer, typically used to automatically confirm an operation after a short delay has elapsed.</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Extends</a:t>
            </a:r>
            <a:r>
              <a:rPr lang="en-US" sz="1200" b="0" baseline="0" dirty="0" smtClean="0">
                <a:solidFill>
                  <a:srgbClr val="1F497D"/>
                </a:solidFill>
              </a:rPr>
              <a:t> the </a:t>
            </a:r>
            <a:r>
              <a:rPr lang="en-US" sz="1200" b="0" baseline="0" dirty="0" err="1" smtClean="0">
                <a:solidFill>
                  <a:srgbClr val="1F497D"/>
                </a:solidFill>
              </a:rPr>
              <a:t>CircledImageView</a:t>
            </a:r>
            <a:r>
              <a:rPr lang="en-US" sz="1200" b="0" baseline="0" dirty="0" smtClean="0">
                <a:solidFill>
                  <a:srgbClr val="1F497D"/>
                </a:solidFill>
              </a:rPr>
              <a:t>, which adds the image in a circler shape</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The delay is intended to give the user a chance to cancel the operation by tapping the View.</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Set the count down timer and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Call its start() method (of the </a:t>
            </a:r>
            <a:r>
              <a:rPr lang="en-US" sz="1200" b="0" baseline="0" dirty="0" err="1" smtClean="0">
                <a:solidFill>
                  <a:srgbClr val="1F497D"/>
                </a:solidFill>
              </a:rPr>
              <a:t>DelayedfConfirmationView</a:t>
            </a:r>
            <a:r>
              <a:rPr lang="en-US" sz="1200" b="0" baseline="0" dirty="0" smtClean="0">
                <a:solidFill>
                  <a:srgbClr val="1F497D"/>
                </a:solidFill>
              </a:rPr>
              <a:t>) to activate the timer</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Handling callbacks is easy, just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Implement the </a:t>
            </a:r>
            <a:r>
              <a:rPr lang="en-US" sz="1200" b="0" baseline="0" dirty="0" err="1" smtClean="0">
                <a:solidFill>
                  <a:srgbClr val="1F497D"/>
                </a:solidFill>
              </a:rPr>
              <a:t>DelayedConfirmationView.DelayedConfirmationListener</a:t>
            </a:r>
            <a:r>
              <a:rPr lang="en-US" sz="1200" b="0" baseline="0" dirty="0" smtClean="0">
                <a:solidFill>
                  <a:srgbClr val="1F497D"/>
                </a:solidFill>
              </a:rPr>
              <a:t> in your activity and override the </a:t>
            </a:r>
            <a:r>
              <a:rPr lang="en-US" sz="1200" b="0" baseline="0" dirty="0" err="1" smtClean="0">
                <a:solidFill>
                  <a:srgbClr val="1F497D"/>
                </a:solidFill>
              </a:rPr>
              <a:t>onTimerFinished</a:t>
            </a:r>
            <a:r>
              <a:rPr lang="en-US" sz="1200" b="0" baseline="0" dirty="0" smtClean="0">
                <a:solidFill>
                  <a:srgbClr val="1F497D"/>
                </a:solidFill>
              </a:rPr>
              <a:t>() and </a:t>
            </a:r>
            <a:r>
              <a:rPr lang="en-US" sz="1200" b="0" baseline="0" dirty="0" err="1" smtClean="0">
                <a:solidFill>
                  <a:srgbClr val="1F497D"/>
                </a:solidFill>
              </a:rPr>
              <a:t>onTimerSelected</a:t>
            </a:r>
            <a:r>
              <a:rPr lang="en-US" sz="1200" b="0" baseline="0" dirty="0" smtClean="0">
                <a:solidFill>
                  <a:srgbClr val="1F497D"/>
                </a:solidFill>
              </a:rPr>
              <a:t>() method callbacks</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71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ConfirmationActivity</a:t>
            </a:r>
            <a:r>
              <a:rPr lang="en-US" sz="1200" b="0" dirty="0" smtClean="0">
                <a:solidFill>
                  <a:srgbClr val="1F497D"/>
                </a:solidFill>
              </a:rPr>
              <a:t> - An activity that displays confirmation animations after the user completes an action.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Show Confirmation Animations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To show a confirmation animation when users complete an action in your app, create an intent that starts </a:t>
            </a:r>
            <a:r>
              <a:rPr lang="en-US" sz="1200" b="0" dirty="0" err="1" smtClean="0">
                <a:solidFill>
                  <a:srgbClr val="1F497D"/>
                </a:solidFill>
              </a:rPr>
              <a:t>ConfirmationActivity</a:t>
            </a:r>
            <a:r>
              <a:rPr lang="en-US" sz="1200" b="0" dirty="0" smtClean="0">
                <a:solidFill>
                  <a:srgbClr val="1F497D"/>
                </a:solidFill>
              </a:rPr>
              <a:t> from one of your activities. You can specify one of the these animations with the EXTRA_ANIMATION_TYPE intent extra:</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SUCCESS_ANIMATION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FAILURE_ANIMATION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OPEN_ON_PHONE_ANIMATION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You can also add a message that appears under the confirmation icon.</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 provides many new Wear specific Widgets for use in your Wear Applications. These include:</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WearableListView</a:t>
            </a:r>
            <a:r>
              <a:rPr lang="en-US" sz="1200" b="0" dirty="0" smtClean="0">
                <a:solidFill>
                  <a:srgbClr val="1F497D"/>
                </a:solidFill>
              </a:rPr>
              <a:t> - An alternative version of </a:t>
            </a:r>
            <a:r>
              <a:rPr lang="en-US" sz="1200" b="0" dirty="0" err="1" smtClean="0">
                <a:solidFill>
                  <a:srgbClr val="1F497D"/>
                </a:solidFill>
              </a:rPr>
              <a:t>ListView</a:t>
            </a:r>
            <a:r>
              <a:rPr lang="en-US" sz="1200" b="0" dirty="0" smtClean="0">
                <a:solidFill>
                  <a:srgbClr val="1F497D"/>
                </a:solidFill>
              </a:rPr>
              <a:t> that is optimized for ease of use on small screen wearable devices. It displays a vertically scrollable list of items, and automatically snaps to the nearest item when the user stops scrolling.</a:t>
            </a:r>
          </a:p>
          <a:p>
            <a:pPr marL="457200" lvl="1" indent="0">
              <a:buFontTx/>
              <a:buNone/>
            </a:pPr>
            <a:endParaRPr lang="en-US" baseline="0" dirty="0" smtClean="0"/>
          </a:p>
          <a:p>
            <a:pPr marL="457200" lvl="1" indent="0">
              <a:buFontTx/>
              <a:buNone/>
            </a:pPr>
            <a:endParaRPr lang="en-US" baseline="0" dirty="0" smtClean="0"/>
          </a:p>
          <a:p>
            <a:pPr marL="457200" lvl="1" indent="0">
              <a:buFontTx/>
              <a:buNone/>
            </a:pPr>
            <a:r>
              <a:rPr lang="en-US" baseline="0" dirty="0" smtClean="0"/>
              <a:t>To create a list in your Android Wear apps:</a:t>
            </a:r>
          </a:p>
          <a:p>
            <a:pPr marL="457200" lvl="1" indent="0">
              <a:buFontTx/>
              <a:buNone/>
            </a:pPr>
            <a:endParaRPr lang="en-US" baseline="0" dirty="0" smtClean="0"/>
          </a:p>
          <a:p>
            <a:pPr marL="457200" lvl="1" indent="0">
              <a:buFontTx/>
              <a:buNone/>
            </a:pPr>
            <a:r>
              <a:rPr lang="en-US" baseline="0" dirty="0" smtClean="0"/>
              <a:t>Add a </a:t>
            </a:r>
            <a:r>
              <a:rPr lang="en-US" baseline="0" dirty="0" err="1" smtClean="0"/>
              <a:t>WearableListView</a:t>
            </a:r>
            <a:r>
              <a:rPr lang="en-US" baseline="0" dirty="0" smtClean="0"/>
              <a:t> element to your activity's layout definition.</a:t>
            </a:r>
          </a:p>
          <a:p>
            <a:pPr marL="457200" lvl="1" indent="0">
              <a:buFontTx/>
              <a:buNone/>
            </a:pPr>
            <a:r>
              <a:rPr lang="en-US" baseline="0" dirty="0" smtClean="0"/>
              <a:t>Create a custom layout implementation for your list items.</a:t>
            </a:r>
          </a:p>
          <a:p>
            <a:pPr marL="457200" lvl="1" indent="0">
              <a:buFontTx/>
              <a:buNone/>
            </a:pPr>
            <a:r>
              <a:rPr lang="en-US" baseline="0" dirty="0" smtClean="0"/>
              <a:t>Use this implementation to create a layout definition file for your list items.</a:t>
            </a:r>
          </a:p>
          <a:p>
            <a:pPr marL="457200" lvl="1" indent="0">
              <a:buFontTx/>
              <a:buNone/>
            </a:pPr>
            <a:endParaRPr lang="en-US" baseline="0" dirty="0" smtClean="0"/>
          </a:p>
          <a:p>
            <a:pPr marL="457200" lvl="1" indent="0">
              <a:buFontTx/>
              <a:buNone/>
            </a:pPr>
            <a:r>
              <a:rPr lang="en-US" baseline="0" dirty="0" smtClean="0"/>
              <a:t>Figure 3: A list view on Android Wear.</a:t>
            </a:r>
          </a:p>
          <a:p>
            <a:pPr marL="457200" lvl="1" indent="0">
              <a:buFontTx/>
              <a:buNone/>
            </a:pPr>
            <a:endParaRPr lang="en-US" baseline="0" dirty="0" smtClean="0"/>
          </a:p>
          <a:p>
            <a:pPr marL="457200" lvl="1" indent="0">
              <a:buFontTx/>
              <a:buNone/>
            </a:pPr>
            <a:r>
              <a:rPr lang="en-US" baseline="0" dirty="0" smtClean="0"/>
              <a:t>Create an adapter to populate the list.</a:t>
            </a:r>
          </a:p>
          <a:p>
            <a:pPr marL="457200" lvl="1" indent="0">
              <a:buFontTx/>
              <a:buNone/>
            </a:pPr>
            <a:r>
              <a:rPr lang="en-US" baseline="0" dirty="0" smtClean="0"/>
              <a:t>Assign the adapter to the </a:t>
            </a:r>
            <a:r>
              <a:rPr lang="en-US" baseline="0" dirty="0" err="1" smtClean="0"/>
              <a:t>WearableListView</a:t>
            </a:r>
            <a:r>
              <a:rPr lang="en-US" baseline="0" dirty="0" smtClean="0"/>
              <a:t> element.</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chemeClr val="tx2"/>
                </a:solidFill>
              </a:rPr>
              <a:t>WearableListViews</a:t>
            </a:r>
            <a:r>
              <a:rPr lang="en-US" sz="1200" b="1" dirty="0" smtClean="0">
                <a:solidFill>
                  <a:schemeClr val="tx2"/>
                </a:solidFill>
              </a:rPr>
              <a:t> extends the new support v7 </a:t>
            </a:r>
            <a:r>
              <a:rPr lang="en-US" sz="1200" b="1" dirty="0" err="1" smtClean="0">
                <a:solidFill>
                  <a:schemeClr val="tx2"/>
                </a:solidFill>
              </a:rPr>
              <a:t>RecyclerView</a:t>
            </a:r>
            <a:r>
              <a:rPr lang="en-US" sz="1200" b="1" dirty="0" smtClean="0">
                <a:solidFill>
                  <a:schemeClr val="tx2"/>
                </a:solidFill>
              </a:rPr>
              <a:t>, meaning it adheres to the same Adapter, </a:t>
            </a:r>
            <a:r>
              <a:rPr lang="en-US" sz="1200" b="1" dirty="0" err="1" smtClean="0">
                <a:solidFill>
                  <a:schemeClr val="tx2"/>
                </a:solidFill>
              </a:rPr>
              <a:t>ViewHolder</a:t>
            </a:r>
            <a:r>
              <a:rPr lang="en-US" sz="1200" b="1" dirty="0" smtClean="0">
                <a:solidFill>
                  <a:schemeClr val="tx2"/>
                </a:solidFill>
              </a:rPr>
              <a:t> pattern.  With one extra goodie, the </a:t>
            </a:r>
            <a:r>
              <a:rPr lang="en-US" sz="1200" b="1" dirty="0" err="1" smtClean="0">
                <a:solidFill>
                  <a:schemeClr val="tx2"/>
                </a:solidFill>
              </a:rPr>
              <a:t>OnCenterProximityListener</a:t>
            </a:r>
            <a:r>
              <a:rPr lang="en-US" sz="1200" b="1" dirty="0" smtClean="0">
                <a:solidFill>
                  <a:schemeClr val="tx2"/>
                </a:solidFill>
              </a:rPr>
              <a: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1" dirty="0" smtClean="0">
              <a:solidFill>
                <a:schemeClr val="tx2"/>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chemeClr val="tx2"/>
                </a:solidFill>
              </a:rPr>
              <a:t>OnCenterProximityListener</a:t>
            </a:r>
            <a:r>
              <a:rPr lang="en-US" sz="1200" b="1" dirty="0" smtClean="0">
                <a:solidFill>
                  <a:schemeClr val="tx2"/>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chemeClr val="tx2"/>
                </a:solidFill>
              </a:rPr>
              <a:t>Interface for receiving callbacks when </a:t>
            </a:r>
            <a:r>
              <a:rPr lang="en-US" sz="1200" b="0" dirty="0" err="1" smtClean="0">
                <a:solidFill>
                  <a:schemeClr val="tx2"/>
                </a:solidFill>
              </a:rPr>
              <a:t>WearableListView</a:t>
            </a:r>
            <a:r>
              <a:rPr lang="en-US" sz="1200" b="0" dirty="0" smtClean="0">
                <a:solidFill>
                  <a:schemeClr val="tx2"/>
                </a:solidFill>
              </a:rPr>
              <a:t> children become or cease to be the central item.</a:t>
            </a:r>
          </a:p>
          <a:p>
            <a:pPr marL="628650" lvl="1" indent="-171450">
              <a:buFont typeface="Arial"/>
              <a:buChar char="•"/>
            </a:pPr>
            <a:endParaRPr lang="en-US" baseline="0" dirty="0" smtClean="0"/>
          </a:p>
          <a:p>
            <a:pPr marL="628650" lvl="1" indent="-171450">
              <a:buFont typeface="Arial"/>
              <a:buChar char="•"/>
            </a:pPr>
            <a:r>
              <a:rPr lang="en-US" baseline="0" dirty="0" smtClean="0"/>
              <a:t>This Layout also implements the methods in the </a:t>
            </a:r>
            <a:r>
              <a:rPr lang="en-US" baseline="0" dirty="0" err="1" smtClean="0"/>
              <a:t>WearableListView.OnCenterProximityListener</a:t>
            </a:r>
            <a:r>
              <a:rPr lang="en-US" baseline="0" dirty="0" smtClean="0"/>
              <a:t> interface to fade the text in response to events from </a:t>
            </a:r>
            <a:r>
              <a:rPr lang="en-US" baseline="0" dirty="0" err="1" smtClean="0"/>
              <a:t>WearableListView</a:t>
            </a:r>
            <a:r>
              <a:rPr lang="en-US" baseline="0" dirty="0" smtClean="0"/>
              <a:t> as the user scrolls through the list.</a:t>
            </a:r>
          </a:p>
          <a:p>
            <a:pPr marL="457200" lvl="1" indent="0">
              <a:buFontTx/>
              <a:buNone/>
            </a:pPr>
            <a:endParaRPr lang="en-US" baseline="0" dirty="0" smtClean="0"/>
          </a:p>
          <a:p>
            <a:pPr marL="457200" lvl="1" indent="0">
              <a:buFontTx/>
              <a:buNone/>
            </a:pPr>
            <a:r>
              <a:rPr lang="en-US" baseline="0" dirty="0" smtClean="0"/>
              <a:t>You can also create animator objects to enlarge the icon of the center item in the list. You can use the </a:t>
            </a:r>
            <a:r>
              <a:rPr lang="en-US" baseline="0" dirty="0" err="1" smtClean="0"/>
              <a:t>onCenterPosition</a:t>
            </a:r>
            <a:r>
              <a:rPr lang="en-US" baseline="0" dirty="0" smtClean="0"/>
              <a:t>() and </a:t>
            </a:r>
            <a:r>
              <a:rPr lang="en-US" baseline="0" dirty="0" err="1" smtClean="0"/>
              <a:t>onNonCenterPosition</a:t>
            </a:r>
            <a:r>
              <a:rPr lang="en-US" baseline="0" dirty="0" smtClean="0"/>
              <a:t>() callback methods in the </a:t>
            </a:r>
            <a:r>
              <a:rPr lang="en-US" baseline="0" dirty="0" err="1" smtClean="0"/>
              <a:t>WearableListView.OnCenterProximityListener</a:t>
            </a:r>
            <a:r>
              <a:rPr lang="en-US" baseline="0" dirty="0" smtClean="0"/>
              <a:t> interface to manage your animators. Check out the </a:t>
            </a:r>
            <a:r>
              <a:rPr lang="en-US" baseline="0" dirty="0" err="1" smtClean="0"/>
              <a:t>ObjectAnimator</a:t>
            </a:r>
            <a:r>
              <a:rPr lang="en-US" baseline="0" dirty="0" smtClean="0"/>
              <a:t> class for more about </a:t>
            </a:r>
            <a:r>
              <a:rPr lang="en-US" baseline="0" dirty="0" err="1" smtClean="0"/>
              <a:t>obect</a:t>
            </a:r>
            <a:r>
              <a:rPr lang="en-US" baseline="0" dirty="0" smtClean="0"/>
              <a:t> animation</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UX – Widgets : </a:t>
            </a:r>
            <a:r>
              <a:rPr lang="en-US" sz="1200" dirty="0" err="1" smtClean="0"/>
              <a:t>GridViewPager</a:t>
            </a:r>
            <a:r>
              <a:rPr lang="en-US" sz="1200" dirty="0" smtClean="0"/>
              <a:t> (1d : Google Play Music)</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Selecting tracks…</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UX – Widgets : </a:t>
            </a:r>
            <a:r>
              <a:rPr lang="en-US" sz="1200" dirty="0" err="1" smtClean="0"/>
              <a:t>GridViewPager</a:t>
            </a:r>
            <a:r>
              <a:rPr lang="en-US" sz="1200" dirty="0" smtClean="0"/>
              <a:t> (2d : Google Play Music)</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Selecting between albums</a:t>
            </a:r>
            <a:r>
              <a:rPr lang="en-US" sz="1200" baseline="0" dirty="0" smtClean="0"/>
              <a:t> and then tracks…</a:t>
            </a:r>
            <a:endParaRPr lang="en-US" sz="120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Faces are now available with the latest 5.0.1 API release</a:t>
            </a:r>
          </a:p>
          <a:p>
            <a:pPr marL="457200" lvl="1" indent="0">
              <a:buFontTx/>
              <a:buNone/>
            </a:pPr>
            <a:endParaRPr lang="en-US" baseline="0" dirty="0" smtClean="0"/>
          </a:p>
          <a:p>
            <a:pPr marL="457200" lvl="1" indent="0">
              <a:buFontTx/>
              <a:buNone/>
            </a:pPr>
            <a:r>
              <a:rPr lang="en-US" baseline="0" dirty="0" smtClean="0"/>
              <a:t>Prior to 5.0.1 developers where tapping in the Live Wall Paper Engine Service to create custom faces</a:t>
            </a:r>
          </a:p>
          <a:p>
            <a:pPr marL="457200" lvl="1" indent="0">
              <a:buFontTx/>
              <a:buNone/>
            </a:pPr>
            <a:endParaRPr lang="en-US" baseline="0" dirty="0" smtClean="0"/>
          </a:p>
          <a:p>
            <a:pPr marL="457200" lvl="1" indent="0">
              <a:buFontTx/>
              <a:buNone/>
            </a:pPr>
            <a:r>
              <a:rPr lang="en-US" baseline="0" dirty="0" smtClean="0"/>
              <a:t>As you’ll see, Google also took this route of extending the Live Wall Paper Service Engine</a:t>
            </a:r>
          </a:p>
          <a:p>
            <a:pPr marL="457200" lvl="1" indent="0">
              <a:buFontTx/>
              <a:buNone/>
            </a:pPr>
            <a:endParaRPr lang="en-US" baseline="0" dirty="0" smtClean="0"/>
          </a:p>
          <a:p>
            <a:pPr marL="457200" lvl="1" indent="0">
              <a:buFontTx/>
              <a:buNone/>
            </a:pPr>
            <a:r>
              <a:rPr lang="en-US" baseline="0" dirty="0" smtClean="0"/>
              <a:t>The example you see here is of a text clock.  </a:t>
            </a:r>
          </a:p>
          <a:p>
            <a:pPr marL="457200" lvl="1" indent="0">
              <a:buFontTx/>
              <a:buNone/>
            </a:pPr>
            <a:r>
              <a:rPr lang="en-US" baseline="0" dirty="0" smtClean="0"/>
              <a:t>I originally wrote a text clock as a live wall paper for </a:t>
            </a:r>
            <a:r>
              <a:rPr lang="en-US" baseline="0" dirty="0" err="1" smtClean="0"/>
              <a:t>DroidX</a:t>
            </a:r>
            <a:r>
              <a:rPr lang="en-US" baseline="0" dirty="0" smtClean="0"/>
              <a:t> device a few years ago. </a:t>
            </a:r>
          </a:p>
          <a:p>
            <a:pPr marL="457200" lvl="1" indent="0">
              <a:buFontTx/>
              <a:buNone/>
            </a:pPr>
            <a:r>
              <a:rPr lang="en-US" baseline="0" dirty="0" smtClean="0"/>
              <a:t>When I began pouring over the android watch face docs I started to see the similarities in the approach and decided to model my watch face after my original live wall paper.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err="1" smtClean="0"/>
              <a:t>Hotword</a:t>
            </a:r>
            <a:r>
              <a:rPr lang="en-US" baseline="0" dirty="0" smtClean="0"/>
              <a:t> – the “Ok Google” call out.  There to remind users they request a cue card at anytime</a:t>
            </a:r>
          </a:p>
          <a:p>
            <a:pPr marL="457200" lvl="1" indent="0">
              <a:buFontTx/>
              <a:buNone/>
            </a:pPr>
            <a:endParaRPr lang="en-US" baseline="0" dirty="0" smtClean="0"/>
          </a:p>
          <a:p>
            <a:pPr marL="457200" lvl="1" indent="0">
              <a:buFontTx/>
              <a:buNone/>
            </a:pPr>
            <a:r>
              <a:rPr lang="en-US" baseline="0" dirty="0" smtClean="0"/>
              <a:t>System Indicators – If the device is charging, paired to a handle held and batter low</a:t>
            </a:r>
          </a:p>
          <a:p>
            <a:pPr marL="457200" lvl="1" indent="0">
              <a:buFontTx/>
              <a:buNone/>
            </a:pPr>
            <a:endParaRPr lang="en-US" baseline="0" dirty="0" smtClean="0"/>
          </a:p>
          <a:p>
            <a:pPr marL="457200" lvl="1" indent="0">
              <a:buFontTx/>
              <a:buNone/>
            </a:pPr>
            <a:r>
              <a:rPr lang="en-US" baseline="0" dirty="0" smtClean="0"/>
              <a:t>Clock data – is the clock information drawn to the </a:t>
            </a:r>
            <a:r>
              <a:rPr lang="en-US" baseline="0" dirty="0" err="1" smtClean="0"/>
              <a:t>CanvasWatchFaceService</a:t>
            </a:r>
            <a:endParaRPr lang="en-US" baseline="0" dirty="0" smtClean="0"/>
          </a:p>
          <a:p>
            <a:pPr marL="457200" lvl="1" indent="0">
              <a:buFontTx/>
              <a:buNone/>
            </a:pPr>
            <a:endParaRPr lang="en-US" baseline="0" dirty="0" smtClean="0"/>
          </a:p>
          <a:p>
            <a:pPr marL="457200" lvl="1" indent="0">
              <a:buFontTx/>
              <a:buNone/>
            </a:pPr>
            <a:r>
              <a:rPr lang="en-US" baseline="0" dirty="0" smtClean="0"/>
              <a:t>Note:</a:t>
            </a:r>
          </a:p>
          <a:p>
            <a:pPr marL="457200" lvl="1" indent="0">
              <a:buFontTx/>
              <a:buNone/>
            </a:pPr>
            <a:r>
              <a:rPr lang="en-US" baseline="0" dirty="0" smtClean="0"/>
              <a:t>Any other data can be shown on a clock face not just current time.  Gathering that data required connection to the pair device and using the Wearable Data Layer API for sending and receiving data.</a:t>
            </a:r>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Play Music : Offline use</a:t>
            </a:r>
          </a:p>
          <a:p>
            <a:pPr marL="457200" lvl="1" indent="0">
              <a:buFont typeface="Arial"/>
              <a:buNone/>
            </a:pPr>
            <a:endParaRPr lang="en-US" baseline="0" dirty="0" smtClean="0"/>
          </a:p>
          <a:p>
            <a:pPr marL="457200" lvl="1" indent="0">
              <a:buFont typeface="Arial"/>
              <a:buNone/>
            </a:pPr>
            <a:r>
              <a:rPr lang="en-US" baseline="0" dirty="0" smtClean="0"/>
              <a:t>Your wear can still function while not connected to the host device.  Some apps even let you sync data to the internal storage to keep the application available.</a:t>
            </a:r>
          </a:p>
          <a:p>
            <a:pPr marL="457200" lvl="1" indent="0">
              <a:buFont typeface="Arial"/>
              <a:buNone/>
            </a:pPr>
            <a:r>
              <a:rPr lang="en-US" baseline="0" dirty="0" smtClean="0"/>
              <a:t>For instance Play Music allows you to store music data to the wearable and play music offline.</a:t>
            </a:r>
          </a:p>
          <a:p>
            <a:pPr marL="457200" lvl="1" indent="0">
              <a:buFont typeface="Arial"/>
              <a:buNone/>
            </a:pPr>
            <a:r>
              <a:rPr lang="en-US" baseline="0" dirty="0" smtClean="0"/>
              <a:t>Enable “Download to Android Wear” from the Play Music phone application settings.  </a:t>
            </a:r>
          </a:p>
          <a:p>
            <a:pPr marL="457200" lvl="1" indent="0">
              <a:buFont typeface="Arial"/>
              <a:buNone/>
            </a:pPr>
            <a:r>
              <a:rPr lang="en-US" baseline="0" dirty="0" smtClean="0"/>
              <a:t>While the device is connected to your wear, it will download any music you downloaded to the phone for offline use.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You retrieve the current clock time by the system clock on startup.  You refresh this current time every time the </a:t>
            </a:r>
            <a:r>
              <a:rPr lang="en-US" baseline="0" dirty="0" err="1" smtClean="0"/>
              <a:t>onTimeTick</a:t>
            </a:r>
            <a:r>
              <a:rPr lang="en-US" baseline="0" dirty="0" smtClean="0"/>
              <a:t>() method of the </a:t>
            </a:r>
            <a:r>
              <a:rPr lang="en-US" baseline="0" dirty="0" err="1" smtClean="0"/>
              <a:t>CanvasWatchFaceService.Engine</a:t>
            </a:r>
            <a:r>
              <a:rPr lang="en-US" baseline="0" dirty="0" smtClean="0"/>
              <a:t> fires.</a:t>
            </a:r>
          </a:p>
          <a:p>
            <a:pPr marL="457200" lvl="1" indent="0">
              <a:buFontTx/>
              <a:buNone/>
            </a:pPr>
            <a:endParaRPr lang="en-US" baseline="0" dirty="0" smtClean="0"/>
          </a:p>
          <a:p>
            <a:pPr marL="457200" lvl="1" indent="0">
              <a:buFontTx/>
              <a:buNone/>
            </a:pPr>
            <a:r>
              <a:rPr lang="en-US" baseline="0" dirty="0" smtClean="0"/>
              <a:t>Note: </a:t>
            </a:r>
          </a:p>
          <a:p>
            <a:pPr marL="457200" lvl="1" indent="0">
              <a:buFontTx/>
              <a:buNone/>
            </a:pPr>
            <a:r>
              <a:rPr lang="en-US" baseline="0" dirty="0" smtClean="0"/>
              <a:t>Custom timers are needed for any animations that need to fire more often than once a minute.  The seconds hand on a traditional clock face is a good example of this.</a:t>
            </a:r>
          </a:p>
          <a:p>
            <a:pPr marL="457200" lvl="1" indent="0">
              <a:buFontTx/>
              <a:buNone/>
            </a:pPr>
            <a:r>
              <a:rPr lang="en-US" baseline="0" dirty="0" smtClean="0"/>
              <a:t>Just want to be sure the custom timer is turned off when in ambient mode to conserve power.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80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Watch faces support two modes, Interactive and Ambient</a:t>
            </a:r>
          </a:p>
          <a:p>
            <a:pPr marL="457200" lvl="1" indent="0">
              <a:buFontTx/>
              <a:buNone/>
            </a:pPr>
            <a:endParaRPr lang="en-US" baseline="0" dirty="0" smtClean="0"/>
          </a:p>
          <a:p>
            <a:pPr marL="457200" lvl="1" indent="0">
              <a:buFontTx/>
              <a:buNone/>
            </a:pPr>
            <a:r>
              <a:rPr lang="en-US" baseline="0" dirty="0" smtClean="0"/>
              <a:t>Interactive mode is when the watch face is awake and displaying active contextual cards in the stream</a:t>
            </a:r>
          </a:p>
          <a:p>
            <a:pPr marL="457200" lvl="1" indent="0">
              <a:buFontTx/>
              <a:buNone/>
            </a:pPr>
            <a:r>
              <a:rPr lang="en-US" baseline="0" dirty="0" smtClean="0"/>
              <a:t>Designated for:</a:t>
            </a:r>
          </a:p>
          <a:p>
            <a:pPr marL="457200" lvl="1" indent="0">
              <a:buFontTx/>
              <a:buNone/>
            </a:pPr>
            <a:r>
              <a:rPr lang="en-US" baseline="0" dirty="0" smtClean="0"/>
              <a:t>custom animations and graphics to be displayed</a:t>
            </a:r>
          </a:p>
          <a:p>
            <a:pPr marL="457200" lvl="1" indent="0">
              <a:buFontTx/>
              <a:buNone/>
            </a:pPr>
            <a:endParaRPr lang="en-US" baseline="0" dirty="0" smtClean="0"/>
          </a:p>
          <a:p>
            <a:pPr marL="457200" lvl="1" indent="0">
              <a:buFontTx/>
              <a:buNone/>
            </a:pPr>
            <a:r>
              <a:rPr lang="en-US" baseline="0" dirty="0" smtClean="0"/>
              <a:t>Ambient mode is when the watch face is sleeping and displaying on the the most recent contextual card in the stream</a:t>
            </a:r>
          </a:p>
          <a:p>
            <a:pPr marL="457200" lvl="1" indent="0">
              <a:buFontTx/>
              <a:buNone/>
            </a:pPr>
            <a:r>
              <a:rPr lang="en-US" baseline="0" dirty="0" smtClean="0"/>
              <a:t>Designated for:</a:t>
            </a:r>
          </a:p>
          <a:p>
            <a:pPr marL="457200" lvl="1" indent="0">
              <a:buFontTx/>
              <a:buNone/>
            </a:pPr>
            <a:r>
              <a:rPr lang="en-US" baseline="0" dirty="0" smtClean="0"/>
              <a:t>conserving battery with no custom animations or graphics</a:t>
            </a:r>
          </a:p>
          <a:p>
            <a:pPr marL="457200" lvl="1" indent="0">
              <a:buFontTx/>
              <a:buNone/>
            </a:pPr>
            <a:endParaRPr lang="en-US" baseline="0" dirty="0" smtClean="0"/>
          </a:p>
          <a:p>
            <a:pPr marL="457200" lvl="1" indent="0">
              <a:buFontTx/>
              <a:buNone/>
            </a:pPr>
            <a:r>
              <a:rPr lang="en-US" baseline="0" dirty="0" smtClean="0"/>
              <a:t>Note:</a:t>
            </a:r>
          </a:p>
          <a:p>
            <a:pPr marL="457200" lvl="1" indent="0">
              <a:buFontTx/>
              <a:buNone/>
            </a:pPr>
            <a:r>
              <a:rPr lang="en-US" baseline="0" dirty="0" smtClean="0"/>
              <a:t>Some devices support low bit mode and burn in protection while in ambient mode.  You’ll need to detect for these properties and change the watch face accordingly.</a:t>
            </a:r>
          </a:p>
          <a:p>
            <a:pPr marL="457200" lvl="1" indent="0">
              <a:buFontTx/>
              <a:buNone/>
            </a:pPr>
            <a:endParaRPr lang="en-US" baseline="0" dirty="0" smtClean="0"/>
          </a:p>
          <a:p>
            <a:pPr marL="457200" lvl="1" indent="0">
              <a:buFontTx/>
              <a:buNone/>
            </a:pPr>
            <a:r>
              <a:rPr lang="en-US" baseline="0" dirty="0" smtClean="0"/>
              <a:t>For instance, if the device supports</a:t>
            </a:r>
          </a:p>
          <a:p>
            <a:pPr marL="457200" lvl="1" indent="0">
              <a:buFontTx/>
              <a:buNone/>
            </a:pPr>
            <a:endParaRPr lang="en-US" baseline="0" dirty="0" smtClean="0"/>
          </a:p>
          <a:p>
            <a:pPr marL="457200" lvl="1" indent="0">
              <a:buFontTx/>
              <a:buNone/>
            </a:pPr>
            <a:r>
              <a:rPr lang="en-US" baseline="0" dirty="0" smtClean="0"/>
              <a:t>Low bit property : revert any anti alias fonts as the device will not show a smooth font anyway whilst in ambient mode</a:t>
            </a:r>
          </a:p>
          <a:p>
            <a:pPr marL="457200" lvl="1" indent="0">
              <a:buFontTx/>
              <a:buNone/>
            </a:pPr>
            <a:r>
              <a:rPr lang="en-US" baseline="0" dirty="0" smtClean="0"/>
              <a:t>Burn In : keep content from the edges of the screen as the device will shift this content around to avoid burn in</a:t>
            </a:r>
          </a:p>
          <a:p>
            <a:pPr marL="457200" lvl="1" indent="0">
              <a:buFontTx/>
              <a:buNone/>
            </a:pPr>
            <a:endParaRPr lang="en-US" baseline="0" dirty="0" smtClean="0"/>
          </a:p>
          <a:p>
            <a:pPr marL="457200" lvl="1" indent="0">
              <a:buFontTx/>
              <a:buNone/>
            </a:pPr>
            <a:r>
              <a:rPr lang="en-US" baseline="0" dirty="0" smtClean="0"/>
              <a:t>Can check for both use cases in the </a:t>
            </a:r>
            <a:r>
              <a:rPr lang="en-US" baseline="0" dirty="0" err="1" smtClean="0"/>
              <a:t>onPropertiesChanged</a:t>
            </a:r>
            <a:r>
              <a:rPr lang="en-US" baseline="0" dirty="0" smtClean="0"/>
              <a:t>(Bundle properties) of the </a:t>
            </a:r>
            <a:r>
              <a:rPr lang="en-US" baseline="0" dirty="0" err="1" smtClean="0"/>
              <a:t>CanvasWatchFaceService.Engine</a:t>
            </a:r>
            <a:r>
              <a:rPr lang="en-US" baseline="0" dirty="0" smtClean="0"/>
              <a:t> class</a:t>
            </a:r>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81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The </a:t>
            </a:r>
            <a:r>
              <a:rPr lang="en-US" baseline="0" dirty="0" err="1" smtClean="0"/>
              <a:t>visigoth</a:t>
            </a:r>
            <a:r>
              <a:rPr lang="en-US" baseline="0" dirty="0" smtClean="0"/>
              <a:t> theme simple outputs the text clock with some added </a:t>
            </a:r>
            <a:r>
              <a:rPr lang="en-US" baseline="0" dirty="0" err="1" smtClean="0"/>
              <a:t>visigoth</a:t>
            </a:r>
            <a:r>
              <a:rPr lang="en-US" baseline="0" dirty="0" smtClean="0"/>
              <a:t> dialect, while also changing the background.  </a:t>
            </a:r>
          </a:p>
          <a:p>
            <a:pPr marL="457200" lvl="1" indent="0">
              <a:buFontTx/>
              <a:buNone/>
            </a:pPr>
            <a:r>
              <a:rPr lang="en-US" baseline="0" dirty="0" smtClean="0"/>
              <a:t>It too supports ambient mode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82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A watch face is a Service, the </a:t>
            </a:r>
            <a:r>
              <a:rPr lang="en-US" baseline="0" dirty="0" err="1" smtClean="0"/>
              <a:t>CanvasWatchFaceService</a:t>
            </a:r>
            <a:r>
              <a:rPr lang="en-US" baseline="0" dirty="0" smtClean="0"/>
              <a:t> to be exact</a:t>
            </a:r>
            <a:endParaRPr lang="en-US" b="1" baseline="0" dirty="0" smtClean="0"/>
          </a:p>
          <a:p>
            <a:pPr marL="457200" lvl="1" indent="0">
              <a:buFontTx/>
              <a:buNone/>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Your watch face service extends the </a:t>
            </a:r>
            <a:r>
              <a:rPr lang="en-US" baseline="0" dirty="0" err="1" smtClean="0"/>
              <a:t>CanvasWatchFaceService</a:t>
            </a:r>
            <a:r>
              <a:rPr lang="en-US" baseline="0" dirty="0" smtClean="0"/>
              <a:t> and instantiates the </a:t>
            </a:r>
            <a:r>
              <a:rPr lang="en-US" baseline="0" dirty="0" err="1" smtClean="0"/>
              <a:t>CanvasWatchFace</a:t>
            </a:r>
            <a:r>
              <a:rPr lang="en-US" baseline="0" dirty="0" smtClean="0"/>
              <a:t> Builder Engine when it’s first created</a:t>
            </a:r>
          </a:p>
          <a:p>
            <a:pPr marL="457200" lvl="1" indent="0">
              <a:buFontTx/>
              <a:buNone/>
            </a:pPr>
            <a:endParaRPr lang="en-US" baseline="0" dirty="0" smtClean="0"/>
          </a:p>
          <a:p>
            <a:pPr marL="457200" lvl="1" indent="0">
              <a:buFontTx/>
              <a:buNone/>
            </a:pPr>
            <a:r>
              <a:rPr lang="en-US" baseline="0" dirty="0" smtClean="0"/>
              <a:t>This Engine class gives you all the necessary callbacks needed to compile a face, including</a:t>
            </a:r>
          </a:p>
          <a:p>
            <a:pPr marL="457200" lvl="1" indent="0">
              <a:buFontTx/>
              <a:buNone/>
            </a:pPr>
            <a:endParaRPr lang="en-US" baseline="0" dirty="0" smtClean="0"/>
          </a:p>
          <a:p>
            <a:pPr marL="457200" lvl="1" indent="0">
              <a:buFontTx/>
              <a:buNone/>
            </a:pPr>
            <a:r>
              <a:rPr lang="en-US" baseline="0" dirty="0" err="1" smtClean="0"/>
              <a:t>onCreate</a:t>
            </a:r>
            <a:r>
              <a:rPr lang="en-US" baseline="0" dirty="0" smtClean="0"/>
              <a:t>() </a:t>
            </a:r>
            <a:r>
              <a:rPr lang="en-US" dirty="0" smtClean="0">
                <a:solidFill>
                  <a:srgbClr val="1F497D"/>
                </a:solidFill>
              </a:rPr>
              <a:t>– define your reusable fields and get the current time </a:t>
            </a: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err="1" smtClean="0">
                <a:solidFill>
                  <a:srgbClr val="1F497D"/>
                </a:solidFill>
              </a:rPr>
              <a:t>onDraw</a:t>
            </a:r>
            <a:r>
              <a:rPr lang="en-US" dirty="0" smtClean="0">
                <a:solidFill>
                  <a:srgbClr val="1F497D"/>
                </a:solidFill>
              </a:rPr>
              <a:t>() – draw the parts that make up the clock face</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onAmbientModeChanged</a:t>
            </a:r>
            <a:r>
              <a:rPr lang="en-US" dirty="0" smtClean="0">
                <a:solidFill>
                  <a:srgbClr val="1F497D"/>
                </a:solidFill>
              </a:rPr>
              <a:t>() – change the face based on interactive/ambient</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onVisibilityChanged</a:t>
            </a:r>
            <a:r>
              <a:rPr lang="en-US" dirty="0" smtClean="0">
                <a:solidFill>
                  <a:srgbClr val="1F497D"/>
                </a:solidFill>
              </a:rPr>
              <a:t>() – stop a custom timer if running</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onTimeTick</a:t>
            </a:r>
            <a:r>
              <a:rPr lang="en-US" dirty="0" smtClean="0">
                <a:solidFill>
                  <a:srgbClr val="1F497D"/>
                </a:solidFill>
              </a:rPr>
              <a:t>() – fires once a minute in ambient mode* </a:t>
            </a:r>
          </a:p>
          <a:p>
            <a:r>
              <a:rPr lang="en-US" i="1" dirty="0" smtClean="0">
                <a:solidFill>
                  <a:srgbClr val="1F497D"/>
                </a:solidFill>
              </a:rPr>
              <a:t>	*Interactive mode, use either the customer timer or a broadcast receiver ACTION_TIME_TICK (which also fires once a minute)</a:t>
            </a:r>
          </a:p>
          <a:p>
            <a:endParaRPr lang="en-US" i="1" dirty="0" smtClean="0">
              <a:solidFill>
                <a:srgbClr val="1F497D"/>
              </a:solidFill>
            </a:endParaRPr>
          </a:p>
          <a:p>
            <a:r>
              <a:rPr lang="en-US" b="1" i="1" dirty="0" smtClean="0">
                <a:solidFill>
                  <a:srgbClr val="1F497D"/>
                </a:solidFill>
              </a:rPr>
              <a:t>	Register</a:t>
            </a:r>
            <a:r>
              <a:rPr lang="en-US" b="1" i="1" baseline="0" dirty="0" smtClean="0">
                <a:solidFill>
                  <a:srgbClr val="1F497D"/>
                </a:solidFill>
              </a:rPr>
              <a:t> this service:</a:t>
            </a:r>
            <a:endParaRPr lang="en-US" b="1" i="1" dirty="0" smtClean="0">
              <a:solidFill>
                <a:srgbClr val="1F497D"/>
              </a:solidFill>
            </a:endParaRPr>
          </a:p>
          <a:p>
            <a:pPr marL="457200" lvl="1" indent="0">
              <a:buFontTx/>
              <a:buNone/>
            </a:pPr>
            <a:r>
              <a:rPr lang="en-US" baseline="0" dirty="0" smtClean="0"/>
              <a:t>You register this Service in your </a:t>
            </a:r>
            <a:r>
              <a:rPr lang="en-US" baseline="0" dirty="0" err="1" smtClean="0"/>
              <a:t>mainifest</a:t>
            </a:r>
            <a:r>
              <a:rPr lang="en-US" baseline="0" dirty="0" smtClean="0"/>
              <a:t> like any other, setting the,</a:t>
            </a:r>
          </a:p>
          <a:p>
            <a:pPr marL="457200" lvl="1" indent="0">
              <a:buFontTx/>
              <a:buNone/>
            </a:pPr>
            <a:r>
              <a:rPr lang="en-US" baseline="0" dirty="0" smtClean="0"/>
              <a:t>Intent-Filter Action = </a:t>
            </a:r>
            <a:r>
              <a:rPr lang="en-US" b="1" baseline="0" dirty="0" err="1" smtClean="0"/>
              <a:t>android.service.wallpaper.WallPaperService</a:t>
            </a:r>
            <a:endParaRPr lang="en-US" b="1" baseline="0" dirty="0" smtClean="0"/>
          </a:p>
          <a:p>
            <a:pPr marL="457200" lvl="1" indent="0">
              <a:buFontTx/>
              <a:buNone/>
            </a:pPr>
            <a:r>
              <a:rPr lang="en-US" b="0" baseline="0" dirty="0" smtClean="0"/>
              <a:t>Intent-Filter Category = </a:t>
            </a:r>
            <a:r>
              <a:rPr lang="en-US" b="1" baseline="0" dirty="0" err="1" smtClean="0"/>
              <a:t>com.google.android.wearable.watchface.category.WATCH_FACE</a:t>
            </a:r>
            <a:endParaRPr lang="en-US" b="1" baseline="0" dirty="0" smtClean="0"/>
          </a:p>
          <a:p>
            <a:pPr marL="457200" lvl="1" indent="0">
              <a:buFontTx/>
              <a:buNone/>
            </a:pPr>
            <a:endParaRPr lang="en-US" b="1" baseline="0" dirty="0" smtClean="0"/>
          </a:p>
          <a:p>
            <a:pPr marL="457200" lvl="1" indent="0">
              <a:buFontTx/>
              <a:buNone/>
            </a:pPr>
            <a:r>
              <a:rPr lang="en-US" b="0" baseline="0" dirty="0" smtClean="0"/>
              <a:t>This registered service is also where you define the meta-data for the Preview images when selecting your watch face and the Configuration activities for customizing your Watch Face</a:t>
            </a:r>
          </a:p>
          <a:p>
            <a:endParaRPr lang="en-US" i="1" dirty="0" smtClean="0">
              <a:solidFill>
                <a:srgbClr val="1F497D"/>
              </a:solidFill>
            </a:endParaRPr>
          </a:p>
          <a:p>
            <a:endParaRPr lang="en-US" baseline="0" dirty="0" smtClean="0"/>
          </a:p>
          <a:p>
            <a:pPr marL="457200" lvl="1" indent="0">
              <a:buFontTx/>
              <a:buNone/>
            </a:pPr>
            <a:r>
              <a:rPr lang="en-US" baseline="0" dirty="0" smtClean="0"/>
              <a:t>…to name a few</a:t>
            </a:r>
          </a:p>
        </p:txBody>
      </p:sp>
      <p:sp>
        <p:nvSpPr>
          <p:cNvPr id="4" name="Slide Number Placeholder 3"/>
          <p:cNvSpPr>
            <a:spLocks noGrp="1"/>
          </p:cNvSpPr>
          <p:nvPr>
            <p:ph type="sldNum" sz="quarter" idx="10"/>
          </p:nvPr>
        </p:nvSpPr>
        <p:spPr/>
        <p:txBody>
          <a:bodyPr/>
          <a:lstStyle/>
          <a:p>
            <a:fld id="{90DBA860-3806-1A49-BA94-74EC76DA4E83}" type="slidenum">
              <a:rPr lang="en-US" smtClean="0"/>
              <a:pPr/>
              <a:t>83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1" baseline="0" dirty="0" smtClean="0"/>
              <a:t>Configuration:</a:t>
            </a:r>
          </a:p>
          <a:p>
            <a:pPr marL="457200" lvl="1" indent="0">
              <a:buFontTx/>
              <a:buNone/>
            </a:pPr>
            <a:r>
              <a:rPr lang="en-US" baseline="0" dirty="0" smtClean="0"/>
              <a:t>Watch Faces support configuration, either in the watch itself or on the handheld.  </a:t>
            </a:r>
          </a:p>
          <a:p>
            <a:pPr marL="457200" lvl="1" indent="0">
              <a:buFontTx/>
              <a:buNone/>
            </a:pPr>
            <a:r>
              <a:rPr lang="en-US" baseline="0" dirty="0" smtClean="0"/>
              <a:t>The idea is that you might allow the user to change a subset of </a:t>
            </a:r>
            <a:r>
              <a:rPr lang="en-US" baseline="0" dirty="0" err="1" smtClean="0"/>
              <a:t>config</a:t>
            </a:r>
            <a:r>
              <a:rPr lang="en-US" baseline="0" dirty="0" smtClean="0"/>
              <a:t> settings on the watch…</a:t>
            </a:r>
          </a:p>
          <a:p>
            <a:pPr marL="457200" lvl="1" indent="0">
              <a:buFontTx/>
              <a:buNone/>
            </a:pPr>
            <a:r>
              <a:rPr lang="en-US" baseline="0" dirty="0" smtClean="0"/>
              <a:t>while reserving the full set of </a:t>
            </a:r>
            <a:r>
              <a:rPr lang="en-US" baseline="0" dirty="0" err="1" smtClean="0"/>
              <a:t>configs</a:t>
            </a:r>
            <a:r>
              <a:rPr lang="en-US" baseline="0" dirty="0" smtClean="0"/>
              <a:t> for the handheld</a:t>
            </a:r>
          </a:p>
          <a:p>
            <a:pPr marL="457200" lvl="1" indent="0">
              <a:buFontTx/>
              <a:buNone/>
            </a:pPr>
            <a:endParaRPr lang="en-US" baseline="0" dirty="0" smtClean="0"/>
          </a:p>
          <a:p>
            <a:pPr marL="457200" lvl="1" indent="0">
              <a:buFontTx/>
              <a:buNone/>
            </a:pPr>
            <a:r>
              <a:rPr lang="en-US" baseline="0" dirty="0" smtClean="0"/>
              <a:t>Basically you have more room for controls on the handheld </a:t>
            </a:r>
            <a:r>
              <a:rPr lang="en-US" baseline="0" dirty="0" err="1" smtClean="0"/>
              <a:t>config</a:t>
            </a:r>
            <a:r>
              <a:rPr lang="en-US" baseline="0" dirty="0" smtClean="0"/>
              <a:t> versus the watch </a:t>
            </a:r>
            <a:r>
              <a:rPr lang="en-US" baseline="0" dirty="0" err="1" smtClean="0"/>
              <a:t>config</a:t>
            </a:r>
            <a:endParaRPr lang="en-US" baseline="0" dirty="0" smtClean="0"/>
          </a:p>
          <a:p>
            <a:pPr marL="457200" lvl="1" indent="0">
              <a:buFontTx/>
              <a:buNone/>
            </a:pPr>
            <a:endParaRPr lang="en-US" baseline="0" dirty="0" smtClean="0"/>
          </a:p>
          <a:p>
            <a:pPr marL="457200" lvl="1" indent="0">
              <a:buFontTx/>
              <a:buNone/>
            </a:pPr>
            <a:r>
              <a:rPr lang="en-US" baseline="0" dirty="0" smtClean="0"/>
              <a:t>My watch offers one </a:t>
            </a:r>
            <a:r>
              <a:rPr lang="en-US" baseline="0" dirty="0" err="1" smtClean="0"/>
              <a:t>config</a:t>
            </a:r>
            <a:r>
              <a:rPr lang="en-US" baseline="0" dirty="0" smtClean="0"/>
              <a:t>, found only on the watch.  Mostly because of time restraints, but also because it’s a basic setting, a theme change.</a:t>
            </a:r>
          </a:p>
          <a:p>
            <a:pPr marL="457200" lvl="1" indent="0">
              <a:buFontTx/>
              <a:buNone/>
            </a:pPr>
            <a:endParaRPr lang="en-US" baseline="0" dirty="0" smtClean="0"/>
          </a:p>
          <a:p>
            <a:pPr marL="457200" lvl="1" indent="0">
              <a:buFontTx/>
              <a:buNone/>
            </a:pPr>
            <a:r>
              <a:rPr lang="en-US" baseline="0" dirty="0" smtClean="0"/>
              <a:t>In the </a:t>
            </a:r>
            <a:r>
              <a:rPr lang="en-US" baseline="0" dirty="0" err="1" smtClean="0"/>
              <a:t>Mainifest</a:t>
            </a:r>
            <a:r>
              <a:rPr lang="en-US" baseline="0" dirty="0" smtClean="0"/>
              <a:t> - you register this </a:t>
            </a:r>
            <a:r>
              <a:rPr lang="en-US" baseline="0" dirty="0" err="1" smtClean="0"/>
              <a:t>config</a:t>
            </a:r>
            <a:r>
              <a:rPr lang="en-US" baseline="0" dirty="0" smtClean="0"/>
              <a:t> activity like any other and set it as meta-data within your custom watch face service. </a:t>
            </a:r>
          </a:p>
          <a:p>
            <a:pPr marL="457200" lvl="1" indent="0">
              <a:buFontTx/>
              <a:buNone/>
            </a:pPr>
            <a:r>
              <a:rPr lang="en-US" baseline="0" dirty="0" smtClean="0"/>
              <a:t>Register the handheld specific </a:t>
            </a:r>
            <a:r>
              <a:rPr lang="en-US" baseline="0" dirty="0" err="1" smtClean="0"/>
              <a:t>config</a:t>
            </a:r>
            <a:r>
              <a:rPr lang="en-US" baseline="0" dirty="0" smtClean="0"/>
              <a:t> activity and meta-data the same way.</a:t>
            </a:r>
          </a:p>
          <a:p>
            <a:pPr marL="457200" lvl="1" indent="0">
              <a:buFontTx/>
              <a:buNone/>
            </a:pPr>
            <a:endParaRPr lang="en-US" baseline="0" dirty="0" smtClean="0"/>
          </a:p>
          <a:p>
            <a:pPr marL="457200" lvl="1" indent="0">
              <a:buFontTx/>
              <a:buNone/>
            </a:pPr>
            <a:r>
              <a:rPr lang="en-US" b="1" baseline="0" dirty="0" smtClean="0"/>
              <a:t>Preview Image:</a:t>
            </a:r>
          </a:p>
          <a:p>
            <a:pPr marL="457200" lvl="1" indent="0">
              <a:buFontTx/>
              <a:buNone/>
            </a:pPr>
            <a:endParaRPr lang="en-US" b="1" baseline="0" dirty="0" smtClean="0"/>
          </a:p>
          <a:p>
            <a:pPr marL="457200" lvl="1" indent="0">
              <a:buFontTx/>
              <a:buNone/>
            </a:pPr>
            <a:r>
              <a:rPr lang="en-US" b="0" baseline="0" dirty="0" smtClean="0"/>
              <a:t>This is displayed when selecting from the list of available watch faces on the watch</a:t>
            </a:r>
          </a:p>
          <a:p>
            <a:pPr marL="457200" lvl="1" indent="0">
              <a:buFontTx/>
              <a:buNone/>
            </a:pPr>
            <a:endParaRPr lang="en-US" b="1" baseline="0" dirty="0" smtClean="0"/>
          </a:p>
          <a:p>
            <a:pPr marL="457200" lvl="1" indent="0">
              <a:buFontTx/>
              <a:buNone/>
            </a:pPr>
            <a:r>
              <a:rPr lang="en-US" b="0" baseline="0" dirty="0" smtClean="0"/>
              <a:t>You also set the preview images for both round and square devices as meta-data in the service.  Android will pick the relevant one to draw based on the watch form factor.  If no circle preview image is </a:t>
            </a:r>
            <a:r>
              <a:rPr lang="en-US" b="0" baseline="0" dirty="0" err="1" smtClean="0"/>
              <a:t>suppled</a:t>
            </a:r>
            <a:r>
              <a:rPr lang="en-US" b="0" baseline="0" dirty="0" smtClean="0"/>
              <a:t>, Android will round your square preview automatically.</a:t>
            </a:r>
          </a:p>
        </p:txBody>
      </p:sp>
      <p:sp>
        <p:nvSpPr>
          <p:cNvPr id="4" name="Slide Number Placeholder 3"/>
          <p:cNvSpPr>
            <a:spLocks noGrp="1"/>
          </p:cNvSpPr>
          <p:nvPr>
            <p:ph type="sldNum" sz="quarter" idx="10"/>
          </p:nvPr>
        </p:nvSpPr>
        <p:spPr/>
        <p:txBody>
          <a:bodyPr/>
          <a:lstStyle/>
          <a:p>
            <a:fld id="{90DBA860-3806-1A49-BA94-74EC76DA4E83}" type="slidenum">
              <a:rPr lang="en-US" smtClean="0"/>
              <a:pPr/>
              <a:t>84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Many ways to define a timer in android, but one of the most efficient timers is to use the Handler pattern</a:t>
            </a:r>
          </a:p>
          <a:p>
            <a:pPr marL="457200" lvl="1" indent="0">
              <a:buFontTx/>
              <a:buNone/>
            </a:pPr>
            <a:endParaRPr lang="en-US" baseline="0" dirty="0" smtClean="0"/>
          </a:p>
          <a:p>
            <a:pPr marL="457200" lvl="1" indent="0">
              <a:buFontTx/>
              <a:buNone/>
            </a:pPr>
            <a:r>
              <a:rPr lang="en-US" baseline="0" dirty="0" smtClean="0"/>
              <a:t>Define a new Handler in the </a:t>
            </a:r>
            <a:r>
              <a:rPr lang="en-US" baseline="0" dirty="0" err="1" smtClean="0"/>
              <a:t>CanvasWatchFaceService.Engine</a:t>
            </a:r>
            <a:r>
              <a:rPr lang="en-US" baseline="0" dirty="0" smtClean="0"/>
              <a:t> class</a:t>
            </a:r>
          </a:p>
          <a:p>
            <a:pPr marL="457200" lvl="1" indent="0">
              <a:buFontTx/>
              <a:buNone/>
            </a:pPr>
            <a:endParaRPr lang="en-US" baseline="0" dirty="0" smtClean="0"/>
          </a:p>
          <a:p>
            <a:pPr marL="457200" lvl="1" indent="0">
              <a:buFontTx/>
              <a:buNone/>
            </a:pPr>
            <a:r>
              <a:rPr lang="en-US" baseline="0" dirty="0" smtClean="0"/>
              <a:t>Get the current system time in milliseconds</a:t>
            </a:r>
          </a:p>
          <a:p>
            <a:pPr marL="457200" lvl="1" indent="0">
              <a:buFontTx/>
              <a:buNone/>
            </a:pPr>
            <a:endParaRPr lang="en-US" baseline="0" dirty="0" smtClean="0"/>
          </a:p>
          <a:p>
            <a:pPr marL="457200" lvl="1" indent="0">
              <a:buFontTx/>
              <a:buNone/>
            </a:pPr>
            <a:r>
              <a:rPr lang="en-US" baseline="0" dirty="0" smtClean="0"/>
              <a:t>Calculate the delay based on the remainder of the current delay minus the refresh rate, in this case 1 second. This script ensures that this message queue fires in line with the current system seconds.</a:t>
            </a:r>
          </a:p>
          <a:p>
            <a:pPr marL="457200" lvl="1" indent="0">
              <a:buFontTx/>
              <a:buNone/>
            </a:pPr>
            <a:endParaRPr lang="en-US" baseline="0" dirty="0" smtClean="0"/>
          </a:p>
          <a:p>
            <a:pPr marL="457200" lvl="1" indent="0">
              <a:buFontTx/>
              <a:buNone/>
            </a:pPr>
            <a:r>
              <a:rPr lang="en-US" baseline="0" dirty="0" smtClean="0"/>
              <a:t>Send message to the handler in a recursive loop.</a:t>
            </a:r>
          </a:p>
          <a:p>
            <a:pPr marL="457200" lvl="1" indent="0">
              <a:buFontTx/>
              <a:buNone/>
            </a:pPr>
            <a:endParaRPr lang="en-US" baseline="0" dirty="0" smtClean="0"/>
          </a:p>
          <a:p>
            <a:pPr marL="457200" lvl="1" indent="0">
              <a:buFontTx/>
              <a:buNone/>
            </a:pPr>
            <a:r>
              <a:rPr lang="en-US" baseline="0" dirty="0" smtClean="0"/>
              <a:t>Only loop over this message handler when in Interactive mode</a:t>
            </a:r>
          </a:p>
          <a:p>
            <a:pPr marL="457200" lvl="1" indent="0">
              <a:buFontTx/>
              <a:buNone/>
            </a:pPr>
            <a:endParaRPr lang="en-US" baseline="0" dirty="0" smtClean="0"/>
          </a:p>
          <a:p>
            <a:pPr marL="457200" lvl="1" indent="0">
              <a:buFontTx/>
              <a:buNone/>
            </a:pPr>
            <a:r>
              <a:rPr lang="en-US" baseline="0" dirty="0" err="1" smtClean="0"/>
              <a:t>shouldTimerBeRunning</a:t>
            </a:r>
            <a:r>
              <a:rPr lang="en-US" baseline="0" dirty="0" smtClean="0"/>
              <a:t>() – just returns a </a:t>
            </a:r>
            <a:r>
              <a:rPr lang="en-US" baseline="0" dirty="0" err="1" smtClean="0"/>
              <a:t>boolean</a:t>
            </a:r>
            <a:r>
              <a:rPr lang="en-US" baseline="0" dirty="0" smtClean="0"/>
              <a:t> based on if the device is currently not in ambient mode and is visible</a:t>
            </a:r>
          </a:p>
          <a:p>
            <a:pPr marL="457200" lvl="1" indent="0">
              <a:buFontTx/>
              <a:buNone/>
            </a:pPr>
            <a:endParaRPr lang="en-US" baseline="0" dirty="0" smtClean="0"/>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85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p:txBody>
      </p:sp>
      <p:sp>
        <p:nvSpPr>
          <p:cNvPr id="4" name="Slide Number Placeholder 3"/>
          <p:cNvSpPr>
            <a:spLocks noGrp="1"/>
          </p:cNvSpPr>
          <p:nvPr>
            <p:ph type="sldNum" sz="quarter" idx="10"/>
          </p:nvPr>
        </p:nvSpPr>
        <p:spPr/>
        <p:txBody>
          <a:bodyPr/>
          <a:lstStyle/>
          <a:p>
            <a:fld id="{90DBA860-3806-1A49-BA94-74EC76DA4E83}" type="slidenum">
              <a:rPr lang="en-US" smtClean="0"/>
              <a:pPr/>
              <a:t>86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Amazon : Speak Recognition</a:t>
            </a:r>
          </a:p>
          <a:p>
            <a:pPr marL="457200" lvl="1" indent="0">
              <a:buFont typeface="Arial"/>
              <a:buNone/>
            </a:pPr>
            <a:endParaRPr lang="en-US" baseline="0" dirty="0" smtClean="0"/>
          </a:p>
          <a:p>
            <a:pPr marL="457200" lvl="1" indent="0">
              <a:buFont typeface="Arial"/>
              <a:buNone/>
            </a:pPr>
            <a:r>
              <a:rPr lang="en-US" baseline="0" dirty="0" smtClean="0"/>
              <a:t>What are you looking for feature is voice recognition searching, in this case I searched sunglasses.</a:t>
            </a:r>
          </a:p>
          <a:p>
            <a:pPr marL="457200" lvl="1" indent="0">
              <a:buFont typeface="Arial"/>
              <a:buNone/>
            </a:pPr>
            <a:r>
              <a:rPr lang="en-US" baseline="0" dirty="0" smtClean="0"/>
              <a:t>It processed my search and returned a list of sunglasses, which I can view on my phone if </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Notes : Voice Commands :  Cue Cards</a:t>
            </a:r>
          </a:p>
          <a:p>
            <a:pPr marL="457200" lvl="1" indent="0">
              <a:buFont typeface="Arial"/>
              <a:buNone/>
            </a:pPr>
            <a:endParaRPr lang="en-US" baseline="0" dirty="0" smtClean="0"/>
          </a:p>
          <a:p>
            <a:pPr marL="457200" lvl="1" indent="0">
              <a:buFont typeface="Arial"/>
              <a:buNone/>
            </a:pPr>
            <a:r>
              <a:rPr lang="en-US" baseline="0" dirty="0" smtClean="0"/>
              <a:t>The Notes application that bundles with the SDK includes voice recognition for saving and syncing notes to Android Keep.</a:t>
            </a:r>
          </a:p>
          <a:p>
            <a:pPr marL="457200" lvl="1" indent="0">
              <a:buFont typeface="Arial"/>
              <a:buNone/>
            </a:pPr>
            <a:r>
              <a:rPr lang="en-US" baseline="0" dirty="0" smtClean="0"/>
              <a:t>After speaking now “do the dishes”, you’re presented with a timed cancel button</a:t>
            </a:r>
          </a:p>
          <a:p>
            <a:pPr marL="457200" lvl="1" indent="0">
              <a:buFont typeface="Arial"/>
              <a:buNone/>
            </a:pPr>
            <a:r>
              <a:rPr lang="en-US" baseline="0" dirty="0" smtClean="0"/>
              <a:t>Once saved, you can open the note in either Google Keep on the phone or the Watch</a:t>
            </a:r>
          </a:p>
          <a:p>
            <a:pPr marL="457200" lvl="1" indent="0">
              <a:buFont typeface="Arial"/>
              <a:buNone/>
            </a:pPr>
            <a:r>
              <a:rPr lang="en-US" baseline="0" dirty="0" smtClean="0"/>
              <a:t>You can even Archive your notes directly from wear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E8D19A-F9F0-0640-872D-55C5CFB939B4}" type="slidenum">
              <a:rPr lang="en-US" smtClean="0"/>
              <a:t>14</a:t>
            </a:fld>
            <a:endParaRPr lang="en-US"/>
          </a:p>
        </p:txBody>
      </p:sp>
    </p:spTree>
    <p:extLst>
      <p:ext uri="{BB962C8B-B14F-4D97-AF65-F5344CB8AC3E}">
        <p14:creationId xmlns:p14="http://schemas.microsoft.com/office/powerpoint/2010/main" val="1744055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20</a:t>
            </a:fld>
            <a:endParaRPr lang="en-US"/>
          </a:p>
        </p:txBody>
      </p:sp>
    </p:spTree>
    <p:extLst>
      <p:ext uri="{BB962C8B-B14F-4D97-AF65-F5344CB8AC3E}">
        <p14:creationId xmlns:p14="http://schemas.microsoft.com/office/powerpoint/2010/main" val="298887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02584"/>
            <a:ext cx="6400800" cy="747180"/>
          </a:xfrm>
        </p:spPr>
        <p:txBody>
          <a:bodyPr/>
          <a:lstStyle>
            <a:lvl1pPr marL="0" indent="0" algn="l">
              <a:buNone/>
              <a:defRPr>
                <a:solidFill>
                  <a:srgbClr val="85C84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itle 3"/>
          <p:cNvSpPr>
            <a:spLocks noGrp="1"/>
          </p:cNvSpPr>
          <p:nvPr>
            <p:ph type="title" hasCustomPrompt="1"/>
          </p:nvPr>
        </p:nvSpPr>
        <p:spPr/>
        <p:txBody>
          <a:bodyPr/>
          <a:lstStyle>
            <a:lvl1pPr algn="l">
              <a:defRPr/>
            </a:lvl1pPr>
          </a:lstStyle>
          <a:p>
            <a:r>
              <a:rPr lang="en-US" dirty="0" smtClean="0"/>
              <a:t>Edit Master title style</a:t>
            </a:r>
            <a:endParaRPr lang="en-US" dirty="0"/>
          </a:p>
        </p:txBody>
      </p:sp>
    </p:spTree>
    <p:extLst>
      <p:ext uri="{BB962C8B-B14F-4D97-AF65-F5344CB8AC3E}">
        <p14:creationId xmlns:p14="http://schemas.microsoft.com/office/powerpoint/2010/main" val="124492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2380BE6-FD41-384C-A815-7C5D681E11DA}" type="datetimeFigureOut">
              <a:rPr lang="en-US" smtClean="0"/>
              <a:pPr/>
              <a:t>1/20/15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7B7084D-A3F0-C042-BFA8-C36F17E8A0C8}" type="slidenum">
              <a:rPr lang="en-US" smtClean="0"/>
              <a:pPr/>
              <a:t>‹#›</a:t>
            </a:fld>
            <a:endParaRPr lang="en-US"/>
          </a:p>
        </p:txBody>
      </p:sp>
    </p:spTree>
    <p:extLst>
      <p:ext uri="{BB962C8B-B14F-4D97-AF65-F5344CB8AC3E}">
        <p14:creationId xmlns:p14="http://schemas.microsoft.com/office/powerpoint/2010/main" val="676064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and Content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effectLst/>
        </p:spPr>
        <p:txBody>
          <a:bodyPr/>
          <a:lstStyle>
            <a:lvl1pPr>
              <a:defRPr>
                <a:solidFill>
                  <a:schemeClr val="tx2"/>
                </a:solidFill>
              </a:defRPr>
            </a:lvl1pPr>
          </a:lstStyle>
          <a:p>
            <a:r>
              <a:rPr lang="en-US" dirty="0" smtClean="0"/>
              <a:t>Edit Master title style</a:t>
            </a:r>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0"/>
          </p:nvPr>
        </p:nvSpPr>
        <p:spPr/>
        <p:txBody>
          <a:bodyPr/>
          <a:lstStyle/>
          <a:p>
            <a:fld id="{82380BE6-FD41-384C-A815-7C5D681E11DA}" type="datetimeFigureOut">
              <a:rPr lang="en-US" smtClean="0"/>
              <a:pPr/>
              <a:t>1/20/15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17B7084D-A3F0-C042-BFA8-C36F17E8A0C8}" type="slidenum">
              <a:rPr lang="en-US" smtClean="0"/>
              <a:pPr/>
              <a:t>‹#›</a:t>
            </a:fld>
            <a:endParaRPr lang="en-US"/>
          </a:p>
        </p:txBody>
      </p:sp>
    </p:spTree>
    <p:extLst>
      <p:ext uri="{BB962C8B-B14F-4D97-AF65-F5344CB8AC3E}">
        <p14:creationId xmlns:p14="http://schemas.microsoft.com/office/powerpoint/2010/main" val="17962973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5562600" cy="813989"/>
          </a:xfrm>
          <a:prstGeom prst="rect">
            <a:avLst/>
          </a:prstGeom>
          <a:effectLst>
            <a:outerShdw blurRad="50800" dist="38100" dir="5400000" algn="t" rotWithShape="0">
              <a:prstClr val="black">
                <a:alpha val="40000"/>
              </a:prstClr>
            </a:outerShdw>
          </a:effectLst>
        </p:spPr>
        <p:txBody>
          <a:bodyPr vert="horz" lIns="91440" tIns="45720" rIns="91440" bIns="45720" rtlCol="0" anchor="ctr">
            <a:normAutofit/>
          </a:bodyPr>
          <a:lstStyle/>
          <a:p>
            <a:r>
              <a:rPr lang="en-US" dirty="0" smtClean="0"/>
              <a:t>Edit Master title style</a:t>
            </a:r>
            <a:endParaRPr lang="en-US" dirty="0"/>
          </a:p>
        </p:txBody>
      </p:sp>
      <p:sp>
        <p:nvSpPr>
          <p:cNvPr id="3" name="Text Placeholder 2"/>
          <p:cNvSpPr>
            <a:spLocks noGrp="1"/>
          </p:cNvSpPr>
          <p:nvPr>
            <p:ph type="body" idx="1"/>
          </p:nvPr>
        </p:nvSpPr>
        <p:spPr>
          <a:xfrm>
            <a:off x="457200" y="1367762"/>
            <a:ext cx="8229600" cy="475840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80BE6-FD41-384C-A815-7C5D681E11DA}" type="datetimeFigureOut">
              <a:rPr lang="en-US" smtClean="0"/>
              <a:pPr/>
              <a:t>1/20/15</a:t>
            </a:fld>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7084D-A3F0-C042-BFA8-C36F17E8A0C8}" type="slidenum">
              <a:rPr lang="en-US" smtClean="0"/>
              <a:pPr/>
              <a:t>‹#›</a:t>
            </a:fld>
            <a:endParaRPr lang="en-US"/>
          </a:p>
        </p:txBody>
      </p:sp>
      <p:sp>
        <p:nvSpPr>
          <p:cNvPr id="7" name="Footer Placeholder 6"/>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Capital One Confidential</a:t>
            </a:r>
            <a:endParaRPr lang="en-US"/>
          </a:p>
        </p:txBody>
      </p:sp>
    </p:spTree>
    <p:extLst>
      <p:ext uri="{BB962C8B-B14F-4D97-AF65-F5344CB8AC3E}">
        <p14:creationId xmlns:p14="http://schemas.microsoft.com/office/powerpoint/2010/main" val="783069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 Id="rId3"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jpeg"/><Relationship Id="rId4" Type="http://schemas.openxmlformats.org/officeDocument/2006/relationships/image" Target="../media/image90.jpeg"/><Relationship Id="rId1" Type="http://schemas.openxmlformats.org/officeDocument/2006/relationships/slideLayout" Target="../slideLayouts/slideLayout3.xml"/><Relationship Id="rId2" Type="http://schemas.openxmlformats.org/officeDocument/2006/relationships/image" Target="../media/image8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2.jpg"/><Relationship Id="rId4" Type="http://schemas.openxmlformats.org/officeDocument/2006/relationships/image" Target="../media/image93.jpg"/><Relationship Id="rId5" Type="http://schemas.openxmlformats.org/officeDocument/2006/relationships/image" Target="../media/image94.jpg"/><Relationship Id="rId6" Type="http://schemas.openxmlformats.org/officeDocument/2006/relationships/image" Target="../media/image95.jpg"/><Relationship Id="rId1" Type="http://schemas.openxmlformats.org/officeDocument/2006/relationships/slideLayout" Target="../slideLayouts/slideLayout3.xml"/><Relationship Id="rId2" Type="http://schemas.openxmlformats.org/officeDocument/2006/relationships/image" Target="../media/image9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8.jpg"/><Relationship Id="rId4" Type="http://schemas.openxmlformats.org/officeDocument/2006/relationships/image" Target="../media/image99.jpg"/><Relationship Id="rId1" Type="http://schemas.openxmlformats.org/officeDocument/2006/relationships/slideLayout" Target="../slideLayouts/slideLayout3.xml"/><Relationship Id="rId2" Type="http://schemas.openxmlformats.org/officeDocument/2006/relationships/image" Target="../media/image9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media" Target="../media/media2.gif"/><Relationship Id="rId4" Type="http://schemas.openxmlformats.org/officeDocument/2006/relationships/video" Target="../media/media2.gif"/><Relationship Id="rId5" Type="http://schemas.openxmlformats.org/officeDocument/2006/relationships/slideLayout" Target="../slideLayouts/slideLayout3.xml"/><Relationship Id="rId6" Type="http://schemas.openxmlformats.org/officeDocument/2006/relationships/notesSlide" Target="../notesSlides/notesSlide1.xml"/><Relationship Id="rId7" Type="http://schemas.openxmlformats.org/officeDocument/2006/relationships/image" Target="../media/image10.png"/><Relationship Id="rId8" Type="http://schemas.openxmlformats.org/officeDocument/2006/relationships/image" Target="../media/image11.png"/><Relationship Id="rId1" Type="http://schemas.microsoft.com/office/2007/relationships/media" Target="../media/media1.gif"/><Relationship Id="rId2" Type="http://schemas.openxmlformats.org/officeDocument/2006/relationships/video" Target="../media/media1.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0.png"/></Relationships>
</file>

<file path=ppt/slides/_rels/slide7.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1" Type="http://schemas.openxmlformats.org/officeDocument/2006/relationships/slideLayout" Target="../slideLayouts/slideLayout3.xml"/><Relationship Id="rId2" Type="http://schemas.openxmlformats.org/officeDocument/2006/relationships/image" Target="../media/image2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21.png"/></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2.png"/><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21.png"/></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6.xml"/><Relationship Id="rId5" Type="http://schemas.openxmlformats.org/officeDocument/2006/relationships/image" Target="../media/image128.png"/><Relationship Id="rId1" Type="http://schemas.microsoft.com/office/2007/relationships/media" Target="../media/media3.mov"/><Relationship Id="rId2" Type="http://schemas.openxmlformats.org/officeDocument/2006/relationships/video" Target="../media/media3.mov"/></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 Id="rId3" Type="http://schemas.openxmlformats.org/officeDocument/2006/relationships/image" Target="../media/image13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02584"/>
            <a:ext cx="5562600" cy="747180"/>
          </a:xfrm>
        </p:spPr>
        <p:txBody>
          <a:bodyPr>
            <a:normAutofit lnSpcReduction="10000"/>
          </a:bodyPr>
          <a:lstStyle/>
          <a:p>
            <a:r>
              <a:rPr lang="en-US" sz="2000" dirty="0" smtClean="0"/>
              <a:t>Tony </a:t>
            </a:r>
            <a:r>
              <a:rPr lang="en-US" sz="2000" dirty="0" err="1" smtClean="0"/>
              <a:t>Constantinides</a:t>
            </a:r>
            <a:r>
              <a:rPr lang="en-US" sz="2000" dirty="0" smtClean="0"/>
              <a:t>, Master Software Engineer</a:t>
            </a:r>
            <a:endParaRPr lang="en-US" sz="2000" dirty="0"/>
          </a:p>
          <a:p>
            <a:r>
              <a:rPr lang="en-US" sz="2000" dirty="0" smtClean="0"/>
              <a:t>Ed Murphy, Senior Software Engineer</a:t>
            </a:r>
            <a:endParaRPr lang="en-US" sz="2000" dirty="0"/>
          </a:p>
        </p:txBody>
      </p:sp>
      <p:sp>
        <p:nvSpPr>
          <p:cNvPr id="2" name="Title 1"/>
          <p:cNvSpPr>
            <a:spLocks noGrp="1"/>
          </p:cNvSpPr>
          <p:nvPr>
            <p:ph type="title"/>
          </p:nvPr>
        </p:nvSpPr>
        <p:spPr/>
        <p:txBody>
          <a:bodyPr/>
          <a:lstStyle/>
          <a:p>
            <a:r>
              <a:rPr lang="en-US" dirty="0" smtClean="0"/>
              <a:t>Android Wear</a:t>
            </a:r>
            <a:endParaRPr lang="en-US" dirty="0"/>
          </a:p>
        </p:txBody>
      </p:sp>
      <p:sp>
        <p:nvSpPr>
          <p:cNvPr id="4" name="TextBox 3"/>
          <p:cNvSpPr txBox="1"/>
          <p:nvPr/>
        </p:nvSpPr>
        <p:spPr>
          <a:xfrm>
            <a:off x="457200" y="6265588"/>
            <a:ext cx="3945724" cy="369332"/>
          </a:xfrm>
          <a:prstGeom prst="rect">
            <a:avLst/>
          </a:prstGeom>
          <a:noFill/>
        </p:spPr>
        <p:txBody>
          <a:bodyPr wrap="none" rtlCol="0">
            <a:spAutoFit/>
          </a:bodyPr>
          <a:lstStyle/>
          <a:p>
            <a:r>
              <a:rPr lang="en-US" dirty="0" smtClean="0">
                <a:solidFill>
                  <a:srgbClr val="85C845"/>
                </a:solidFill>
              </a:rPr>
              <a:t>Capital One 360 Café | January 21 2015 </a:t>
            </a:r>
            <a:endParaRPr lang="en-US" dirty="0">
              <a:solidFill>
                <a:srgbClr val="85C845"/>
              </a:solidFill>
            </a:endParaRPr>
          </a:p>
        </p:txBody>
      </p:sp>
    </p:spTree>
    <p:extLst>
      <p:ext uri="{BB962C8B-B14F-4D97-AF65-F5344CB8AC3E}">
        <p14:creationId xmlns:p14="http://schemas.microsoft.com/office/powerpoint/2010/main" val="19727612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7370349" cy="471900"/>
          </a:xfrm>
        </p:spPr>
        <p:txBody>
          <a:bodyPr>
            <a:noAutofit/>
          </a:bodyPr>
          <a:lstStyle/>
          <a:p>
            <a:pPr marL="0" indent="0">
              <a:buNone/>
            </a:pPr>
            <a:r>
              <a:rPr lang="en-US" sz="2400" dirty="0"/>
              <a:t>The Wear Experience </a:t>
            </a:r>
            <a:r>
              <a:rPr lang="en-US" sz="2400" dirty="0" smtClean="0"/>
              <a:t>– </a:t>
            </a:r>
            <a:r>
              <a:rPr lang="en-US" sz="2400" dirty="0" err="1" smtClean="0"/>
              <a:t>Strava</a:t>
            </a:r>
            <a:endParaRPr lang="en-US" sz="2400" dirty="0"/>
          </a:p>
        </p:txBody>
      </p:sp>
      <p:pic>
        <p:nvPicPr>
          <p:cNvPr id="2" name="Picture 1" descr="strava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111128"/>
            <a:ext cx="1296304" cy="1296304"/>
          </a:xfrm>
          <a:prstGeom prst="rect">
            <a:avLst/>
          </a:prstGeom>
        </p:spPr>
      </p:pic>
      <p:pic>
        <p:nvPicPr>
          <p:cNvPr id="3" name="Picture 2" descr="strava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4636" y="2130742"/>
            <a:ext cx="1296304" cy="1296304"/>
          </a:xfrm>
          <a:prstGeom prst="rect">
            <a:avLst/>
          </a:prstGeom>
        </p:spPr>
      </p:pic>
      <p:pic>
        <p:nvPicPr>
          <p:cNvPr id="4" name="Picture 3" descr="strava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073" y="2130742"/>
            <a:ext cx="1296304" cy="1296304"/>
          </a:xfrm>
          <a:prstGeom prst="rect">
            <a:avLst/>
          </a:prstGeom>
        </p:spPr>
      </p:pic>
      <p:pic>
        <p:nvPicPr>
          <p:cNvPr id="7" name="Picture 6" descr="strava_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9510" y="2111128"/>
            <a:ext cx="1296304" cy="1296304"/>
          </a:xfrm>
          <a:prstGeom prst="rect">
            <a:avLst/>
          </a:prstGeom>
        </p:spPr>
      </p:pic>
      <p:pic>
        <p:nvPicPr>
          <p:cNvPr id="8" name="Picture 7" descr="strava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9510" y="3503494"/>
            <a:ext cx="1296304" cy="1296304"/>
          </a:xfrm>
          <a:prstGeom prst="rect">
            <a:avLst/>
          </a:prstGeom>
        </p:spPr>
      </p:pic>
      <p:pic>
        <p:nvPicPr>
          <p:cNvPr id="9" name="Picture 8" descr="strava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6947" y="2101970"/>
            <a:ext cx="1296304" cy="1296304"/>
          </a:xfrm>
          <a:prstGeom prst="rect">
            <a:avLst/>
          </a:prstGeom>
        </p:spPr>
      </p:pic>
      <p:pic>
        <p:nvPicPr>
          <p:cNvPr id="13" name="Picture 12" descr="strava_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4382" y="2101970"/>
            <a:ext cx="1296304" cy="1296304"/>
          </a:xfrm>
          <a:prstGeom prst="rect">
            <a:avLst/>
          </a:prstGeom>
        </p:spPr>
      </p:pic>
      <p:pic>
        <p:nvPicPr>
          <p:cNvPr id="14" name="Picture 13" descr="strava_1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073" y="3503495"/>
            <a:ext cx="1296304" cy="1296304"/>
          </a:xfrm>
          <a:prstGeom prst="rect">
            <a:avLst/>
          </a:prstGeom>
        </p:spPr>
      </p:pic>
    </p:spTree>
    <p:extLst>
      <p:ext uri="{BB962C8B-B14F-4D97-AF65-F5344CB8AC3E}">
        <p14:creationId xmlns:p14="http://schemas.microsoft.com/office/powerpoint/2010/main" val="11231823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8071838" cy="471900"/>
          </a:xfrm>
        </p:spPr>
        <p:txBody>
          <a:bodyPr>
            <a:noAutofit/>
          </a:bodyPr>
          <a:lstStyle/>
          <a:p>
            <a:pPr marL="0" indent="0">
              <a:buNone/>
            </a:pPr>
            <a:r>
              <a:rPr lang="en-US" sz="2400" dirty="0"/>
              <a:t>The Wear Experience – </a:t>
            </a:r>
            <a:r>
              <a:rPr lang="en-US" sz="2400" dirty="0" smtClean="0"/>
              <a:t>Play Music : Offline Mode</a:t>
            </a:r>
            <a:endParaRPr lang="en-US" sz="2400" dirty="0"/>
          </a:p>
        </p:txBody>
      </p:sp>
      <p:pic>
        <p:nvPicPr>
          <p:cNvPr id="5" name="Picture 4" descr="discounnected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278" y="2054940"/>
            <a:ext cx="1274737" cy="1274737"/>
          </a:xfrm>
          <a:prstGeom prst="rect">
            <a:avLst/>
          </a:prstGeom>
        </p:spPr>
      </p:pic>
      <p:pic>
        <p:nvPicPr>
          <p:cNvPr id="12" name="Picture 11" descr="discounnec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8" y="2054165"/>
            <a:ext cx="1274737" cy="1274737"/>
          </a:xfrm>
          <a:prstGeom prst="rect">
            <a:avLst/>
          </a:prstGeom>
        </p:spPr>
      </p:pic>
      <p:pic>
        <p:nvPicPr>
          <p:cNvPr id="16" name="Picture 15" descr="music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358" y="3430321"/>
            <a:ext cx="1321413" cy="1321413"/>
          </a:xfrm>
          <a:prstGeom prst="rect">
            <a:avLst/>
          </a:prstGeom>
        </p:spPr>
      </p:pic>
      <p:pic>
        <p:nvPicPr>
          <p:cNvPr id="18" name="Picture 17" descr="music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1358" y="2054941"/>
            <a:ext cx="1321413" cy="1321413"/>
          </a:xfrm>
          <a:prstGeom prst="rect">
            <a:avLst/>
          </a:prstGeom>
        </p:spPr>
      </p:pic>
      <p:pic>
        <p:nvPicPr>
          <p:cNvPr id="19" name="Picture 18" descr="music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8870" y="2054166"/>
            <a:ext cx="1321413" cy="1321413"/>
          </a:xfrm>
          <a:prstGeom prst="rect">
            <a:avLst/>
          </a:prstGeom>
        </p:spPr>
      </p:pic>
      <p:pic>
        <p:nvPicPr>
          <p:cNvPr id="20" name="Picture 19" descr="music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7624" y="2054166"/>
            <a:ext cx="1321413" cy="1321413"/>
          </a:xfrm>
          <a:prstGeom prst="rect">
            <a:avLst/>
          </a:prstGeom>
        </p:spPr>
      </p:pic>
      <p:pic>
        <p:nvPicPr>
          <p:cNvPr id="21" name="Picture 20" descr="music_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0114" y="2054941"/>
            <a:ext cx="1321413" cy="1321413"/>
          </a:xfrm>
          <a:prstGeom prst="rect">
            <a:avLst/>
          </a:prstGeom>
        </p:spPr>
      </p:pic>
      <p:pic>
        <p:nvPicPr>
          <p:cNvPr id="22" name="Picture 21" descr="discounnected_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748" y="5203240"/>
            <a:ext cx="1271188" cy="1271188"/>
          </a:xfrm>
          <a:prstGeom prst="rect">
            <a:avLst/>
          </a:prstGeom>
        </p:spPr>
      </p:pic>
      <p:pic>
        <p:nvPicPr>
          <p:cNvPr id="23" name="Picture 22" descr="discounnected_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9278" y="5203240"/>
            <a:ext cx="1271188" cy="1271188"/>
          </a:xfrm>
          <a:prstGeom prst="rect">
            <a:avLst/>
          </a:prstGeom>
        </p:spPr>
      </p:pic>
      <p:sp>
        <p:nvSpPr>
          <p:cNvPr id="26" name="Content Placeholder 2"/>
          <p:cNvSpPr txBox="1">
            <a:spLocks/>
          </p:cNvSpPr>
          <p:nvPr/>
        </p:nvSpPr>
        <p:spPr bwMode="auto">
          <a:xfrm>
            <a:off x="481538" y="4515784"/>
            <a:ext cx="2619820" cy="4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charset="0"/>
              <a:buChar char="•"/>
              <a:defRPr sz="3200" kern="1200">
                <a:solidFill>
                  <a:schemeClr val="tx2"/>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2"/>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2"/>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2"/>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2"/>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2400" dirty="0" smtClean="0"/>
              <a:t>Offline Support</a:t>
            </a:r>
            <a:endParaRPr lang="en-US" sz="2400" dirty="0"/>
          </a:p>
        </p:txBody>
      </p:sp>
    </p:spTree>
    <p:extLst>
      <p:ext uri="{BB962C8B-B14F-4D97-AF65-F5344CB8AC3E}">
        <p14:creationId xmlns:p14="http://schemas.microsoft.com/office/powerpoint/2010/main" val="7551908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6505487" cy="471900"/>
          </a:xfrm>
        </p:spPr>
        <p:txBody>
          <a:bodyPr>
            <a:noAutofit/>
          </a:bodyPr>
          <a:lstStyle/>
          <a:p>
            <a:pPr marL="0" indent="0">
              <a:buNone/>
            </a:pPr>
            <a:r>
              <a:rPr lang="en-US" sz="2400" dirty="0" smtClean="0"/>
              <a:t>The Wear Experience – Amazon</a:t>
            </a:r>
          </a:p>
        </p:txBody>
      </p:sp>
      <p:pic>
        <p:nvPicPr>
          <p:cNvPr id="2" name="Picture 1" descr="amazon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66" y="2161476"/>
            <a:ext cx="1084529" cy="1084529"/>
          </a:xfrm>
          <a:prstGeom prst="rect">
            <a:avLst/>
          </a:prstGeom>
        </p:spPr>
      </p:pic>
      <p:pic>
        <p:nvPicPr>
          <p:cNvPr id="3" name="Picture 2" descr="amazon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790" y="2161476"/>
            <a:ext cx="1084529" cy="1084529"/>
          </a:xfrm>
          <a:prstGeom prst="rect">
            <a:avLst/>
          </a:prstGeom>
        </p:spPr>
      </p:pic>
      <p:pic>
        <p:nvPicPr>
          <p:cNvPr id="4" name="Picture 3" descr="amazon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015" y="2161476"/>
            <a:ext cx="1084529" cy="1084529"/>
          </a:xfrm>
          <a:prstGeom prst="rect">
            <a:avLst/>
          </a:prstGeom>
        </p:spPr>
      </p:pic>
      <p:pic>
        <p:nvPicPr>
          <p:cNvPr id="7" name="Picture 6" descr="amazon_3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0464" y="2161476"/>
            <a:ext cx="1084529" cy="1084529"/>
          </a:xfrm>
          <a:prstGeom prst="rect">
            <a:avLst/>
          </a:prstGeom>
        </p:spPr>
      </p:pic>
      <p:pic>
        <p:nvPicPr>
          <p:cNvPr id="8" name="Picture 7" descr="amazon_3_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688" y="2161476"/>
            <a:ext cx="1084529" cy="1084529"/>
          </a:xfrm>
          <a:prstGeom prst="rect">
            <a:avLst/>
          </a:prstGeom>
        </p:spPr>
      </p:pic>
      <p:pic>
        <p:nvPicPr>
          <p:cNvPr id="9" name="Picture 8" descr="amazon_3_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2915" y="2157164"/>
            <a:ext cx="1084529" cy="1084529"/>
          </a:xfrm>
          <a:prstGeom prst="rect">
            <a:avLst/>
          </a:prstGeom>
        </p:spPr>
      </p:pic>
      <p:pic>
        <p:nvPicPr>
          <p:cNvPr id="10" name="Picture 9" descr="amazon_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4239" y="2161476"/>
            <a:ext cx="1084529" cy="1084529"/>
          </a:xfrm>
          <a:prstGeom prst="rect">
            <a:avLst/>
          </a:prstGeom>
        </p:spPr>
      </p:pic>
      <p:pic>
        <p:nvPicPr>
          <p:cNvPr id="12" name="Picture 11" descr="amazon_4_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0464" y="4499318"/>
            <a:ext cx="1084529" cy="1084529"/>
          </a:xfrm>
          <a:prstGeom prst="rect">
            <a:avLst/>
          </a:prstGeom>
        </p:spPr>
      </p:pic>
      <p:pic>
        <p:nvPicPr>
          <p:cNvPr id="13" name="Picture 12" descr="amazon_4.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50464" y="3335130"/>
            <a:ext cx="1084529" cy="1084529"/>
          </a:xfrm>
          <a:prstGeom prst="rect">
            <a:avLst/>
          </a:prstGeom>
        </p:spPr>
      </p:pic>
      <p:pic>
        <p:nvPicPr>
          <p:cNvPr id="14" name="Picture 13" descr="amazon_5.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36688" y="3335130"/>
            <a:ext cx="1084529" cy="1084529"/>
          </a:xfrm>
          <a:prstGeom prst="rect">
            <a:avLst/>
          </a:prstGeom>
        </p:spPr>
      </p:pic>
      <p:pic>
        <p:nvPicPr>
          <p:cNvPr id="24" name="Picture 23" descr="amazon_6.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22915" y="3335130"/>
            <a:ext cx="1084529" cy="1084529"/>
          </a:xfrm>
          <a:prstGeom prst="rect">
            <a:avLst/>
          </a:prstGeom>
        </p:spPr>
      </p:pic>
    </p:spTree>
    <p:extLst>
      <p:ext uri="{BB962C8B-B14F-4D97-AF65-F5344CB8AC3E}">
        <p14:creationId xmlns:p14="http://schemas.microsoft.com/office/powerpoint/2010/main" val="16260883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8071838" cy="471900"/>
          </a:xfrm>
        </p:spPr>
        <p:txBody>
          <a:bodyPr>
            <a:noAutofit/>
          </a:bodyPr>
          <a:lstStyle/>
          <a:p>
            <a:pPr marL="0" indent="0">
              <a:buNone/>
            </a:pPr>
            <a:r>
              <a:rPr lang="en-US" sz="2400" dirty="0"/>
              <a:t>The Wear Experience – </a:t>
            </a:r>
            <a:r>
              <a:rPr lang="en-US" sz="2400" dirty="0" smtClean="0"/>
              <a:t>Notes : Voice Commands</a:t>
            </a:r>
            <a:endParaRPr lang="en-US" sz="2400" dirty="0"/>
          </a:p>
        </p:txBody>
      </p:sp>
      <p:pic>
        <p:nvPicPr>
          <p:cNvPr id="2" name="Picture 1" descr="notes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23" y="2084913"/>
            <a:ext cx="1401295" cy="1401295"/>
          </a:xfrm>
          <a:prstGeom prst="rect">
            <a:avLst/>
          </a:prstGeom>
        </p:spPr>
      </p:pic>
      <p:pic>
        <p:nvPicPr>
          <p:cNvPr id="3" name="Picture 2" descr="notes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18" y="2084913"/>
            <a:ext cx="1401295" cy="1401295"/>
          </a:xfrm>
          <a:prstGeom prst="rect">
            <a:avLst/>
          </a:prstGeom>
        </p:spPr>
      </p:pic>
      <p:pic>
        <p:nvPicPr>
          <p:cNvPr id="4" name="Picture 3" descr="notes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610" y="2084913"/>
            <a:ext cx="1401295" cy="1401295"/>
          </a:xfrm>
          <a:prstGeom prst="rect">
            <a:avLst/>
          </a:prstGeom>
        </p:spPr>
      </p:pic>
      <p:pic>
        <p:nvPicPr>
          <p:cNvPr id="9" name="Picture 8" descr="notes_keep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610" y="3716271"/>
            <a:ext cx="1401295" cy="1401295"/>
          </a:xfrm>
          <a:prstGeom prst="rect">
            <a:avLst/>
          </a:prstGeom>
        </p:spPr>
      </p:pic>
      <p:pic>
        <p:nvPicPr>
          <p:cNvPr id="10" name="Picture 9" descr="notes_keep_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176" y="3716271"/>
            <a:ext cx="1401295" cy="1401295"/>
          </a:xfrm>
          <a:prstGeom prst="rect">
            <a:avLst/>
          </a:prstGeom>
        </p:spPr>
      </p:pic>
      <p:pic>
        <p:nvPicPr>
          <p:cNvPr id="11" name="Picture 10" descr="notes_keep_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7742" y="3716271"/>
            <a:ext cx="1401295" cy="1401295"/>
          </a:xfrm>
          <a:prstGeom prst="rect">
            <a:avLst/>
          </a:prstGeom>
        </p:spPr>
      </p:pic>
      <p:pic>
        <p:nvPicPr>
          <p:cNvPr id="13" name="Picture 12" descr="not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223" y="3716271"/>
            <a:ext cx="1401295" cy="1401295"/>
          </a:xfrm>
          <a:prstGeom prst="rect">
            <a:avLst/>
          </a:prstGeom>
        </p:spPr>
      </p:pic>
    </p:spTree>
    <p:extLst>
      <p:ext uri="{BB962C8B-B14F-4D97-AF65-F5344CB8AC3E}">
        <p14:creationId xmlns:p14="http://schemas.microsoft.com/office/powerpoint/2010/main" val="8780579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8229600" cy="670264"/>
          </a:xfrm>
        </p:spPr>
        <p:txBody>
          <a:bodyPr>
            <a:normAutofit/>
          </a:bodyPr>
          <a:lstStyle/>
          <a:p>
            <a:r>
              <a:rPr lang="en-US" sz="2400" dirty="0" smtClean="0"/>
              <a:t>Android Wear on Google Play look</a:t>
            </a:r>
            <a:endParaRPr lang="en-US" sz="2400" dirty="0"/>
          </a:p>
        </p:txBody>
      </p:sp>
      <p:pic>
        <p:nvPicPr>
          <p:cNvPr id="8" name="Picture 7" descr="Android-Wear-Softwar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017" y="1637644"/>
            <a:ext cx="4050783" cy="2312476"/>
          </a:xfrm>
          <a:prstGeom prst="rect">
            <a:avLst/>
          </a:prstGeom>
        </p:spPr>
      </p:pic>
      <p:pic>
        <p:nvPicPr>
          <p:cNvPr id="14" name="Picture 13" descr="AndroidWearSample.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588" y="1637643"/>
            <a:ext cx="2815619" cy="2637069"/>
          </a:xfrm>
          <a:prstGeom prst="rect">
            <a:avLst/>
          </a:prstGeom>
        </p:spPr>
      </p:pic>
      <p:pic>
        <p:nvPicPr>
          <p:cNvPr id="15" name="Picture 14" descr="WearSampl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6017" y="4175931"/>
            <a:ext cx="4050783" cy="2322900"/>
          </a:xfrm>
          <a:prstGeom prst="rect">
            <a:avLst/>
          </a:prstGeom>
        </p:spPr>
      </p:pic>
      <p:sp>
        <p:nvSpPr>
          <p:cNvPr id="16" name="TextBox 15"/>
          <p:cNvSpPr txBox="1"/>
          <p:nvPr/>
        </p:nvSpPr>
        <p:spPr>
          <a:xfrm>
            <a:off x="522867" y="4703355"/>
            <a:ext cx="3921340" cy="1200328"/>
          </a:xfrm>
          <a:prstGeom prst="rect">
            <a:avLst/>
          </a:prstGeom>
          <a:noFill/>
        </p:spPr>
        <p:txBody>
          <a:bodyPr wrap="square" rtlCol="0">
            <a:spAutoFit/>
          </a:bodyPr>
          <a:lstStyle/>
          <a:p>
            <a:r>
              <a:rPr lang="en-US" sz="2400" dirty="0" smtClean="0">
                <a:solidFill>
                  <a:srgbClr val="1F497D"/>
                </a:solidFill>
              </a:rPr>
              <a:t>You must install Android Wear app from Google Play Store  </a:t>
            </a:r>
          </a:p>
        </p:txBody>
      </p:sp>
      <p:sp>
        <p:nvSpPr>
          <p:cNvPr id="9"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28995699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813989"/>
          </a:xfrm>
        </p:spPr>
        <p:txBody>
          <a:bodyPr>
            <a:normAutofit/>
          </a:bodyPr>
          <a:lstStyle/>
          <a:p>
            <a:r>
              <a:rPr lang="en-US" sz="2400" dirty="0" smtClean="0"/>
              <a:t>What Can Android Wear Apps Do</a:t>
            </a:r>
            <a:endParaRPr lang="en-US" sz="2400" dirty="0"/>
          </a:p>
        </p:txBody>
      </p:sp>
      <p:sp>
        <p:nvSpPr>
          <p:cNvPr id="3" name="Content Placeholder 2"/>
          <p:cNvSpPr>
            <a:spLocks noGrp="1"/>
          </p:cNvSpPr>
          <p:nvPr>
            <p:ph idx="1"/>
          </p:nvPr>
        </p:nvSpPr>
        <p:spPr>
          <a:xfrm>
            <a:off x="457200" y="1781369"/>
            <a:ext cx="8229600" cy="4525963"/>
          </a:xfrm>
        </p:spPr>
        <p:txBody>
          <a:bodyPr>
            <a:normAutofit/>
          </a:bodyPr>
          <a:lstStyle/>
          <a:p>
            <a:r>
              <a:rPr lang="en-US" sz="2400" dirty="0" smtClean="0"/>
              <a:t>You can write sophisticated phone management software</a:t>
            </a:r>
          </a:p>
          <a:p>
            <a:r>
              <a:rPr lang="en-US" sz="2400" dirty="0" smtClean="0"/>
              <a:t>You can write data organization software</a:t>
            </a:r>
          </a:p>
          <a:p>
            <a:r>
              <a:rPr lang="en-US" sz="2400" dirty="0" smtClean="0"/>
              <a:t>You can write Games!</a:t>
            </a:r>
          </a:p>
          <a:p>
            <a:r>
              <a:rPr lang="en-US" sz="2400" dirty="0" smtClean="0"/>
              <a:t>You can develop custom Watch faces!</a:t>
            </a:r>
          </a:p>
          <a:p>
            <a:r>
              <a:rPr lang="en-US" sz="2400" dirty="0" smtClean="0"/>
              <a:t>And much much more only limited by your imaginations</a:t>
            </a:r>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7703661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850"/>
            <a:ext cx="8229600" cy="813989"/>
          </a:xfrm>
        </p:spPr>
        <p:txBody>
          <a:bodyPr>
            <a:noAutofit/>
          </a:bodyPr>
          <a:lstStyle/>
          <a:p>
            <a:r>
              <a:rPr lang="en-US" sz="2400" dirty="0" smtClean="0"/>
              <a:t>What about gaming applications? </a:t>
            </a:r>
            <a:br>
              <a:rPr lang="en-US" sz="2400" dirty="0" smtClean="0"/>
            </a:br>
            <a:r>
              <a:rPr lang="en-US" sz="2400" dirty="0" smtClean="0"/>
              <a:t>Can games be ported to Wear?</a:t>
            </a:r>
            <a:endParaRPr lang="en-US" sz="2400" dirty="0"/>
          </a:p>
        </p:txBody>
      </p:sp>
      <p:sp>
        <p:nvSpPr>
          <p:cNvPr id="3" name="Content Placeholder 2"/>
          <p:cNvSpPr>
            <a:spLocks noGrp="1"/>
          </p:cNvSpPr>
          <p:nvPr>
            <p:ph idx="1"/>
          </p:nvPr>
        </p:nvSpPr>
        <p:spPr>
          <a:xfrm>
            <a:off x="457200" y="2167964"/>
            <a:ext cx="8229600" cy="4525963"/>
          </a:xfrm>
        </p:spPr>
        <p:txBody>
          <a:bodyPr>
            <a:noAutofit/>
          </a:bodyPr>
          <a:lstStyle/>
          <a:p>
            <a:r>
              <a:rPr lang="en-US" sz="2400" dirty="0" smtClean="0"/>
              <a:t>Sure its an </a:t>
            </a:r>
            <a:r>
              <a:rPr lang="en-US" sz="2400" dirty="0"/>
              <a:t>Qualcomm </a:t>
            </a:r>
            <a:r>
              <a:rPr lang="en-US" sz="2400" dirty="0" err="1"/>
              <a:t>Adreno</a:t>
            </a:r>
            <a:r>
              <a:rPr lang="en-US" sz="2400" dirty="0"/>
              <a:t> </a:t>
            </a:r>
            <a:r>
              <a:rPr lang="en-US" sz="2400" dirty="0" smtClean="0"/>
              <a:t>305 GPU.</a:t>
            </a:r>
          </a:p>
          <a:p>
            <a:r>
              <a:rPr lang="en-US" sz="2400" dirty="0" smtClean="0"/>
              <a:t>I use Game Engine </a:t>
            </a:r>
            <a:r>
              <a:rPr lang="en-US" sz="2400" dirty="0" err="1" smtClean="0"/>
              <a:t>libGDX</a:t>
            </a:r>
            <a:r>
              <a:rPr lang="en-US" sz="2400" dirty="0" smtClean="0"/>
              <a:t> sample code to port an Android game (Space Invaders) to Android Wear</a:t>
            </a:r>
          </a:p>
          <a:p>
            <a:r>
              <a:rPr lang="en-US" sz="2400" dirty="0" smtClean="0"/>
              <a:t>Apart from build file changes I had to change 0 lines of code to port the game from Android to Android Wear.</a:t>
            </a:r>
          </a:p>
          <a:p>
            <a:r>
              <a:rPr lang="en-US" sz="2400" dirty="0"/>
              <a:t>https://</a:t>
            </a:r>
            <a:r>
              <a:rPr lang="en-US" sz="2400" dirty="0" err="1"/>
              <a:t>github.com</a:t>
            </a:r>
            <a:r>
              <a:rPr lang="en-US" sz="2400" dirty="0"/>
              <a:t>/</a:t>
            </a:r>
            <a:r>
              <a:rPr lang="en-US" sz="2400" dirty="0" err="1"/>
              <a:t>libgdx</a:t>
            </a:r>
            <a:r>
              <a:rPr lang="en-US" sz="2400" dirty="0"/>
              <a:t>/</a:t>
            </a:r>
            <a:r>
              <a:rPr lang="en-US" sz="2400" dirty="0" err="1"/>
              <a:t>libgdx</a:t>
            </a:r>
            <a:r>
              <a:rPr lang="en-US" sz="2400" dirty="0"/>
              <a:t> </a:t>
            </a:r>
            <a:r>
              <a:rPr lang="en-US" sz="2400" dirty="0" smtClean="0"/>
              <a:t/>
            </a:r>
            <a:br>
              <a:rPr lang="en-US" sz="2400" dirty="0" smtClean="0"/>
            </a:b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5625633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691091"/>
          </a:xfrm>
        </p:spPr>
        <p:txBody>
          <a:bodyPr>
            <a:normAutofit/>
          </a:bodyPr>
          <a:lstStyle/>
          <a:p>
            <a:r>
              <a:rPr lang="en-US" sz="2400" dirty="0" smtClean="0"/>
              <a:t>Space Invaders on Wear!</a:t>
            </a:r>
            <a:endParaRPr lang="en-US" sz="2400" dirty="0"/>
          </a:p>
        </p:txBody>
      </p:sp>
      <p:pic>
        <p:nvPicPr>
          <p:cNvPr id="4" name="Picture 3"/>
          <p:cNvPicPr>
            <a:picLocks noChangeAspect="1"/>
          </p:cNvPicPr>
          <p:nvPr/>
        </p:nvPicPr>
        <p:blipFill>
          <a:blip r:embed="rId2"/>
          <a:stretch>
            <a:fillRect/>
          </a:stretch>
        </p:blipFill>
        <p:spPr>
          <a:xfrm>
            <a:off x="752786" y="1833762"/>
            <a:ext cx="3433151" cy="3433151"/>
          </a:xfrm>
          <a:prstGeom prst="rect">
            <a:avLst/>
          </a:prstGeom>
        </p:spPr>
      </p:pic>
      <p:pic>
        <p:nvPicPr>
          <p:cNvPr id="6" name="Picture 5"/>
          <p:cNvPicPr>
            <a:picLocks noChangeAspect="1"/>
          </p:cNvPicPr>
          <p:nvPr/>
        </p:nvPicPr>
        <p:blipFill>
          <a:blip r:embed="rId3"/>
          <a:stretch>
            <a:fillRect/>
          </a:stretch>
        </p:blipFill>
        <p:spPr>
          <a:xfrm>
            <a:off x="4894811" y="1833762"/>
            <a:ext cx="3433151" cy="3433151"/>
          </a:xfrm>
          <a:prstGeom prst="rect">
            <a:avLst/>
          </a:prstGeom>
        </p:spPr>
      </p:pic>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Game Demo</a:t>
            </a:r>
            <a:endParaRPr lang="en-US" sz="3600" dirty="0"/>
          </a:p>
        </p:txBody>
      </p:sp>
    </p:spTree>
    <p:extLst>
      <p:ext uri="{BB962C8B-B14F-4D97-AF65-F5344CB8AC3E}">
        <p14:creationId xmlns:p14="http://schemas.microsoft.com/office/powerpoint/2010/main" val="20321334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6211"/>
            <a:ext cx="5562600" cy="813989"/>
          </a:xfrm>
        </p:spPr>
        <p:txBody>
          <a:bodyPr>
            <a:normAutofit/>
          </a:bodyPr>
          <a:lstStyle/>
          <a:p>
            <a:r>
              <a:rPr lang="en-US" sz="2400" dirty="0" smtClean="0"/>
              <a:t>Android Wear </a:t>
            </a:r>
            <a:r>
              <a:rPr lang="en-US" sz="2400" dirty="0" err="1" smtClean="0"/>
              <a:t>Gradle</a:t>
            </a:r>
            <a:r>
              <a:rPr lang="en-US" sz="2400" dirty="0" smtClean="0"/>
              <a:t> tips</a:t>
            </a:r>
            <a:endParaRPr lang="en-US" sz="2400" dirty="0"/>
          </a:p>
        </p:txBody>
      </p:sp>
      <p:sp>
        <p:nvSpPr>
          <p:cNvPr id="3" name="Content Placeholder 2"/>
          <p:cNvSpPr>
            <a:spLocks noGrp="1"/>
          </p:cNvSpPr>
          <p:nvPr>
            <p:ph idx="1"/>
          </p:nvPr>
        </p:nvSpPr>
        <p:spPr/>
        <p:txBody>
          <a:bodyPr>
            <a:noAutofit/>
          </a:bodyPr>
          <a:lstStyle/>
          <a:p>
            <a:r>
              <a:rPr lang="en-US" sz="2400" dirty="0" smtClean="0"/>
              <a:t>Use the same package name and application Id for both the Mobile and Wear mobiles  otherwise no auto install</a:t>
            </a:r>
          </a:p>
          <a:p>
            <a:r>
              <a:rPr lang="en-US" sz="2400" dirty="0" smtClean="0"/>
              <a:t>Use the same permission between the mobile and wear app (exactly), otherwise auto install will not work</a:t>
            </a:r>
          </a:p>
          <a:p>
            <a:r>
              <a:rPr lang="en-US" sz="2400" dirty="0" smtClean="0"/>
              <a:t>If using “</a:t>
            </a:r>
            <a:r>
              <a:rPr lang="en-US" sz="2400" dirty="0"/>
              <a:t>product flavors” </a:t>
            </a:r>
            <a:r>
              <a:rPr lang="en-US" sz="2400" dirty="0" smtClean="0"/>
              <a:t>set “</a:t>
            </a:r>
            <a:r>
              <a:rPr lang="en-US" sz="2400" dirty="0" err="1" smtClean="0"/>
              <a:t>publishNonDefault</a:t>
            </a:r>
            <a:r>
              <a:rPr lang="en-US" sz="2400" dirty="0" smtClean="0"/>
              <a:t> true” under “android’ section in your wear app </a:t>
            </a:r>
            <a:r>
              <a:rPr lang="en-US" sz="2400" dirty="0" err="1" smtClean="0"/>
              <a:t>build.gradle</a:t>
            </a:r>
            <a:endParaRPr lang="en-US" sz="2400" dirty="0" smtClean="0"/>
          </a:p>
          <a:p>
            <a:r>
              <a:rPr lang="en-US" sz="2400" dirty="0" smtClean="0"/>
              <a:t>Auto embedding the wear app </a:t>
            </a:r>
            <a:r>
              <a:rPr lang="en-US" sz="2400" dirty="0"/>
              <a:t>by adding “</a:t>
            </a:r>
            <a:r>
              <a:rPr lang="en-US" sz="2400" dirty="0" err="1"/>
              <a:t>wearApp</a:t>
            </a:r>
            <a:r>
              <a:rPr lang="en-US" sz="2400" dirty="0"/>
              <a:t> project(':wear'</a:t>
            </a:r>
            <a:r>
              <a:rPr lang="en-US" sz="2400" dirty="0" smtClean="0"/>
              <a:t>)” to your mobile dependencies in </a:t>
            </a:r>
            <a:r>
              <a:rPr lang="en-US" sz="2400" dirty="0" err="1" smtClean="0"/>
              <a:t>build.gradle</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a:t>
            </a:r>
            <a:r>
              <a:rPr lang="en-US" sz="3600" dirty="0" err="1" smtClean="0"/>
              <a:t>Gradle</a:t>
            </a:r>
            <a:endParaRPr lang="en-US" sz="3600" dirty="0"/>
          </a:p>
        </p:txBody>
      </p:sp>
    </p:spTree>
    <p:extLst>
      <p:ext uri="{BB962C8B-B14F-4D97-AF65-F5344CB8AC3E}">
        <p14:creationId xmlns:p14="http://schemas.microsoft.com/office/powerpoint/2010/main" val="16646729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691"/>
            <a:ext cx="5562600" cy="813989"/>
          </a:xfrm>
        </p:spPr>
        <p:txBody>
          <a:bodyPr>
            <a:normAutofit/>
          </a:bodyPr>
          <a:lstStyle/>
          <a:p>
            <a:r>
              <a:rPr lang="en-US" sz="2400" dirty="0" smtClean="0"/>
              <a:t>Developer setup tips</a:t>
            </a:r>
            <a:endParaRPr lang="en-US" sz="2400" dirty="0"/>
          </a:p>
        </p:txBody>
      </p:sp>
      <p:sp>
        <p:nvSpPr>
          <p:cNvPr id="3" name="Content Placeholder 2"/>
          <p:cNvSpPr>
            <a:spLocks noGrp="1"/>
          </p:cNvSpPr>
          <p:nvPr>
            <p:ph idx="1"/>
          </p:nvPr>
        </p:nvSpPr>
        <p:spPr>
          <a:xfrm>
            <a:off x="457200" y="1839259"/>
            <a:ext cx="8229600" cy="4525963"/>
          </a:xfrm>
        </p:spPr>
        <p:txBody>
          <a:bodyPr>
            <a:noAutofit/>
          </a:bodyPr>
          <a:lstStyle/>
          <a:p>
            <a:r>
              <a:rPr lang="en-US" sz="2400" dirty="0" smtClean="0"/>
              <a:t>You can debug over Bluetooth but USB is much faster</a:t>
            </a:r>
          </a:p>
          <a:p>
            <a:r>
              <a:rPr lang="en-US" sz="2400" dirty="0" smtClean="0"/>
              <a:t>Buy a cheap Android Wear watch (LG G) for development rather than the emulator</a:t>
            </a:r>
          </a:p>
          <a:p>
            <a:r>
              <a:rPr lang="en-US" sz="2400" dirty="0" smtClean="0"/>
              <a:t>If you are sync with the watch over Bluetooth for not the first time, “reset the device” on the wearable and uninstall Android Wear app from your mobile. The wear app will reinstall and ask you to download android wear for your handheld and once done with connect over Bluetooth. This is the only clean way to connect.</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Setup</a:t>
            </a:r>
            <a:endParaRPr lang="en-US" sz="3600" dirty="0"/>
          </a:p>
        </p:txBody>
      </p:sp>
    </p:spTree>
    <p:extLst>
      <p:ext uri="{BB962C8B-B14F-4D97-AF65-F5344CB8AC3E}">
        <p14:creationId xmlns:p14="http://schemas.microsoft.com/office/powerpoint/2010/main" val="16426502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smtClean="0"/>
              <a:t>Welcome to Wear!</a:t>
            </a:r>
          </a:p>
          <a:p>
            <a:pPr marL="0" indent="0">
              <a:buNone/>
            </a:pPr>
            <a:endParaRPr lang="en-US" sz="2400" b="1" dirty="0" smtClean="0"/>
          </a:p>
          <a:p>
            <a:r>
              <a:rPr lang="en-US" sz="2400" dirty="0" smtClean="0"/>
              <a:t>We cover </a:t>
            </a:r>
            <a:r>
              <a:rPr lang="en-US" sz="2400" b="1" dirty="0" smtClean="0"/>
              <a:t>Android Wear developer topics </a:t>
            </a:r>
            <a:r>
              <a:rPr lang="en-US" sz="2400" dirty="0" smtClean="0"/>
              <a:t>to get you up and rolling with Android Wear</a:t>
            </a:r>
          </a:p>
          <a:p>
            <a:r>
              <a:rPr lang="en-US" sz="2400" dirty="0" smtClean="0"/>
              <a:t>We have </a:t>
            </a:r>
            <a:r>
              <a:rPr lang="en-US" sz="2400" b="1" dirty="0" smtClean="0"/>
              <a:t>several demos</a:t>
            </a:r>
            <a:r>
              <a:rPr lang="en-US" sz="2400" dirty="0" smtClean="0"/>
              <a:t> to keep you awake and interested.</a:t>
            </a:r>
          </a:p>
          <a:p>
            <a:r>
              <a:rPr lang="en-US" sz="2400" dirty="0" smtClean="0"/>
              <a:t>The topics are back up by the online documentation with </a:t>
            </a:r>
            <a:r>
              <a:rPr lang="en-US" sz="2400" b="1" dirty="0" smtClean="0"/>
              <a:t>tips and trips</a:t>
            </a:r>
            <a:r>
              <a:rPr lang="en-US" sz="2400" dirty="0" smtClean="0"/>
              <a:t> added base on practical hands on experience</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35533579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2" name="Picture 21" descr="Screen Shot 2014-12-12 at 1.11.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215" y="967380"/>
            <a:ext cx="7199570" cy="5642693"/>
          </a:xfrm>
          <a:prstGeom prst="rect">
            <a:avLst/>
          </a:prstGeom>
        </p:spPr>
      </p:pic>
    </p:spTree>
    <p:extLst>
      <p:ext uri="{BB962C8B-B14F-4D97-AF65-F5344CB8AC3E}">
        <p14:creationId xmlns:p14="http://schemas.microsoft.com/office/powerpoint/2010/main" val="103997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0377"/>
            <a:ext cx="9144000" cy="5850935"/>
          </a:xfrm>
          <a:prstGeom prst="rect">
            <a:avLst/>
          </a:prstGeom>
        </p:spPr>
      </p:pic>
    </p:spTree>
    <p:extLst>
      <p:ext uri="{BB962C8B-B14F-4D97-AF65-F5344CB8AC3E}">
        <p14:creationId xmlns:p14="http://schemas.microsoft.com/office/powerpoint/2010/main" val="205967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738503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4161771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2.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81028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96922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3.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1459014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4" name="Picture 3" descr="Screen Shot 2014-12-12 at 1.15.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2154"/>
            <a:ext cx="9144000" cy="5595846"/>
          </a:xfrm>
          <a:prstGeom prst="rect">
            <a:avLst/>
          </a:prstGeom>
        </p:spPr>
      </p:pic>
    </p:spTree>
    <p:extLst>
      <p:ext uri="{BB962C8B-B14F-4D97-AF65-F5344CB8AC3E}">
        <p14:creationId xmlns:p14="http://schemas.microsoft.com/office/powerpoint/2010/main" val="3173006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12-12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97" y="1284892"/>
            <a:ext cx="3095590" cy="5097049"/>
          </a:xfrm>
          <a:prstGeom prst="rect">
            <a:avLst/>
          </a:prstGeom>
        </p:spPr>
      </p:pic>
      <p:pic>
        <p:nvPicPr>
          <p:cNvPr id="8" name="Picture 7" descr="Screen Shot 2014-12-12 at 1.22.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327" y="1284893"/>
            <a:ext cx="2428627" cy="2116120"/>
          </a:xfrm>
          <a:prstGeom prst="rect">
            <a:avLst/>
          </a:prstGeom>
        </p:spPr>
      </p:pic>
      <p:pic>
        <p:nvPicPr>
          <p:cNvPr id="7" name="Picture 6" descr="Screen Shot 2014-12-12 at 1.22.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552" y="3373158"/>
            <a:ext cx="2980489" cy="3008784"/>
          </a:xfrm>
          <a:prstGeom prst="rect">
            <a:avLst/>
          </a:prstGeom>
        </p:spPr>
      </p:pic>
      <p:sp>
        <p:nvSpPr>
          <p:cNvPr id="2" name="Rectangle 1"/>
          <p:cNvSpPr/>
          <p:nvPr/>
        </p:nvSpPr>
        <p:spPr>
          <a:xfrm>
            <a:off x="0" y="1105820"/>
            <a:ext cx="9144000" cy="5276122"/>
          </a:xfrm>
          <a:prstGeom prst="rect">
            <a:avLst/>
          </a:prstGeom>
          <a:solidFill>
            <a:srgbClr val="969696">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F497D"/>
              </a:solidFill>
            </a:endParaRP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9" name="Picture 8" descr="Screen Shot 2015-01-18 at 1.25.4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7928" y="1707999"/>
            <a:ext cx="6418535" cy="4346351"/>
          </a:xfrm>
          <a:prstGeom prst="rect">
            <a:avLst/>
          </a:prstGeom>
        </p:spPr>
      </p:pic>
    </p:spTree>
    <p:extLst>
      <p:ext uri="{BB962C8B-B14F-4D97-AF65-F5344CB8AC3E}">
        <p14:creationId xmlns:p14="http://schemas.microsoft.com/office/powerpoint/2010/main" val="3939357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5" name="Picture 4" descr="Screen Shot 2014-12-12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97" y="1284892"/>
            <a:ext cx="3095590" cy="5097049"/>
          </a:xfrm>
          <a:prstGeom prst="rect">
            <a:avLst/>
          </a:prstGeom>
        </p:spPr>
      </p:pic>
      <p:pic>
        <p:nvPicPr>
          <p:cNvPr id="8" name="Picture 7" descr="Screen Shot 2014-12-12 at 1.22.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327" y="1284893"/>
            <a:ext cx="2428627" cy="2116120"/>
          </a:xfrm>
          <a:prstGeom prst="rect">
            <a:avLst/>
          </a:prstGeom>
        </p:spPr>
      </p:pic>
      <p:pic>
        <p:nvPicPr>
          <p:cNvPr id="7" name="Picture 6" descr="Screen Shot 2014-12-12 at 1.22.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552" y="3373158"/>
            <a:ext cx="2980489" cy="3008784"/>
          </a:xfrm>
          <a:prstGeom prst="rect">
            <a:avLst/>
          </a:prstGeom>
        </p:spPr>
      </p:pic>
    </p:spTree>
    <p:extLst>
      <p:ext uri="{BB962C8B-B14F-4D97-AF65-F5344CB8AC3E}">
        <p14:creationId xmlns:p14="http://schemas.microsoft.com/office/powerpoint/2010/main" val="3835600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t>What Are Android Wear </a:t>
            </a:r>
            <a:r>
              <a:rPr lang="en-US" sz="2400" dirty="0" smtClean="0"/>
              <a:t>Devices</a:t>
            </a:r>
          </a:p>
          <a:p>
            <a:pPr marL="0" indent="0">
              <a:buNone/>
            </a:pPr>
            <a:endParaRPr lang="en-US" sz="2400" dirty="0"/>
          </a:p>
          <a:p>
            <a:r>
              <a:rPr lang="en-US" sz="2400" dirty="0" smtClean="0"/>
              <a:t>Most Use a Qualcomm </a:t>
            </a:r>
            <a:r>
              <a:rPr lang="en-US" sz="2400" dirty="0" err="1" smtClean="0"/>
              <a:t>SnapDragon</a:t>
            </a:r>
            <a:r>
              <a:rPr lang="en-US" sz="2400" dirty="0" smtClean="0"/>
              <a:t> 400 1.2 processor expect Mote 360</a:t>
            </a:r>
          </a:p>
          <a:p>
            <a:r>
              <a:rPr lang="en-US" sz="2400" dirty="0" smtClean="0"/>
              <a:t>All Support Bluetooth 4.0 and some 4.1</a:t>
            </a:r>
          </a:p>
          <a:p>
            <a:r>
              <a:rPr lang="en-US" sz="2400" dirty="0" smtClean="0"/>
              <a:t>Some are Dust and water resistant</a:t>
            </a:r>
          </a:p>
          <a:p>
            <a:r>
              <a:rPr lang="en-US" sz="2400" dirty="0" smtClean="0"/>
              <a:t>Battery of 410 </a:t>
            </a:r>
            <a:r>
              <a:rPr lang="en-US" sz="2400" dirty="0" err="1" smtClean="0"/>
              <a:t>mAh</a:t>
            </a:r>
            <a:r>
              <a:rPr lang="en-US" sz="2400" dirty="0" smtClean="0"/>
              <a:t> or smaller</a:t>
            </a:r>
          </a:p>
          <a:p>
            <a:r>
              <a:rPr lang="en-US" sz="2400" dirty="0" smtClean="0"/>
              <a:t>1.3 inch screen of 320 by 320 is typical</a:t>
            </a:r>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1145868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5-01-18 at 1.0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6" y="1478076"/>
            <a:ext cx="5149150" cy="5379924"/>
          </a:xfrm>
          <a:prstGeom prst="rect">
            <a:avLst/>
          </a:prstGeom>
        </p:spPr>
      </p:pic>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9" name="Picture 8" descr="Screen Shot 2015-01-18 at 12.54.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0911" y="897798"/>
            <a:ext cx="5191178" cy="4068607"/>
          </a:xfrm>
          <a:prstGeom prst="rect">
            <a:avLst/>
          </a:prstGeom>
        </p:spPr>
      </p:pic>
      <p:pic>
        <p:nvPicPr>
          <p:cNvPr id="12" name="Picture 11" descr="Screen Shot 2015-01-18 at 12.55.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97" y="3042740"/>
            <a:ext cx="4822290" cy="3826210"/>
          </a:xfrm>
          <a:prstGeom prst="rect">
            <a:avLst/>
          </a:prstGeom>
        </p:spPr>
      </p:pic>
    </p:spTree>
    <p:extLst>
      <p:ext uri="{BB962C8B-B14F-4D97-AF65-F5344CB8AC3E}">
        <p14:creationId xmlns:p14="http://schemas.microsoft.com/office/powerpoint/2010/main" val="1962256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2" name="Picture 21" descr="Screen Shot 2014-12-12 at 1.11.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215" y="967380"/>
            <a:ext cx="7199570" cy="5642693"/>
          </a:xfrm>
          <a:prstGeom prst="rect">
            <a:avLst/>
          </a:prstGeom>
        </p:spPr>
      </p:pic>
    </p:spTree>
    <p:extLst>
      <p:ext uri="{BB962C8B-B14F-4D97-AF65-F5344CB8AC3E}">
        <p14:creationId xmlns:p14="http://schemas.microsoft.com/office/powerpoint/2010/main" val="43910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0377"/>
            <a:ext cx="9144000" cy="5850935"/>
          </a:xfrm>
          <a:prstGeom prst="rect">
            <a:avLst/>
          </a:prstGeom>
        </p:spPr>
      </p:pic>
    </p:spTree>
    <p:extLst>
      <p:ext uri="{BB962C8B-B14F-4D97-AF65-F5344CB8AC3E}">
        <p14:creationId xmlns:p14="http://schemas.microsoft.com/office/powerpoint/2010/main" val="2262342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62546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2186382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2.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86696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483230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3.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338546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4" name="Picture 3" descr="Screen Shot 2014-12-12 at 1.15.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2154"/>
            <a:ext cx="9144000" cy="5595846"/>
          </a:xfrm>
          <a:prstGeom prst="rect">
            <a:avLst/>
          </a:prstGeom>
        </p:spPr>
      </p:pic>
    </p:spTree>
    <p:extLst>
      <p:ext uri="{BB962C8B-B14F-4D97-AF65-F5344CB8AC3E}">
        <p14:creationId xmlns:p14="http://schemas.microsoft.com/office/powerpoint/2010/main" val="571421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12-12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97" y="1284892"/>
            <a:ext cx="3095590" cy="5097049"/>
          </a:xfrm>
          <a:prstGeom prst="rect">
            <a:avLst/>
          </a:prstGeom>
        </p:spPr>
      </p:pic>
      <p:pic>
        <p:nvPicPr>
          <p:cNvPr id="8" name="Picture 7" descr="Screen Shot 2014-12-12 at 1.22.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327" y="1284893"/>
            <a:ext cx="2428627" cy="2116120"/>
          </a:xfrm>
          <a:prstGeom prst="rect">
            <a:avLst/>
          </a:prstGeom>
        </p:spPr>
      </p:pic>
      <p:pic>
        <p:nvPicPr>
          <p:cNvPr id="7" name="Picture 6" descr="Screen Shot 2014-12-12 at 1.22.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552" y="3373158"/>
            <a:ext cx="2980489" cy="3008784"/>
          </a:xfrm>
          <a:prstGeom prst="rect">
            <a:avLst/>
          </a:prstGeom>
        </p:spPr>
      </p:pic>
      <p:sp>
        <p:nvSpPr>
          <p:cNvPr id="2" name="Rectangle 1"/>
          <p:cNvSpPr/>
          <p:nvPr/>
        </p:nvSpPr>
        <p:spPr>
          <a:xfrm>
            <a:off x="0" y="1105820"/>
            <a:ext cx="9144000" cy="5276122"/>
          </a:xfrm>
          <a:prstGeom prst="rect">
            <a:avLst/>
          </a:prstGeom>
          <a:solidFill>
            <a:srgbClr val="969696">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F497D"/>
              </a:solidFill>
            </a:endParaRP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9" name="Picture 8" descr="Screen Shot 2015-01-18 at 1.25.4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7928" y="1707999"/>
            <a:ext cx="6418535" cy="4346351"/>
          </a:xfrm>
          <a:prstGeom prst="rect">
            <a:avLst/>
          </a:prstGeom>
        </p:spPr>
      </p:pic>
    </p:spTree>
    <p:extLst>
      <p:ext uri="{BB962C8B-B14F-4D97-AF65-F5344CB8AC3E}">
        <p14:creationId xmlns:p14="http://schemas.microsoft.com/office/powerpoint/2010/main" val="24730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63480"/>
            <a:ext cx="8040727" cy="566062"/>
          </a:xfrm>
        </p:spPr>
        <p:txBody>
          <a:bodyPr>
            <a:normAutofit/>
          </a:bodyPr>
          <a:lstStyle/>
          <a:p>
            <a:r>
              <a:rPr lang="en-US" sz="2400" dirty="0" smtClean="0"/>
              <a:t>Meet the devices- first wave</a:t>
            </a:r>
            <a:endParaRPr lang="en-US" sz="2400" dirty="0"/>
          </a:p>
        </p:txBody>
      </p:sp>
      <p:sp>
        <p:nvSpPr>
          <p:cNvPr id="16" name="TextBox 15"/>
          <p:cNvSpPr txBox="1"/>
          <p:nvPr/>
        </p:nvSpPr>
        <p:spPr>
          <a:xfrm>
            <a:off x="624546" y="4710724"/>
            <a:ext cx="8357840" cy="1569660"/>
          </a:xfrm>
          <a:prstGeom prst="rect">
            <a:avLst/>
          </a:prstGeom>
          <a:noFill/>
        </p:spPr>
        <p:txBody>
          <a:bodyPr wrap="square" rtlCol="0">
            <a:spAutoFit/>
          </a:bodyPr>
          <a:lstStyle/>
          <a:p>
            <a:r>
              <a:rPr lang="en-US" sz="2400" b="1" dirty="0" smtClean="0">
                <a:solidFill>
                  <a:srgbClr val="1F497D"/>
                </a:solidFill>
                <a:latin typeface="+mj-lt"/>
              </a:rPr>
              <a:t>All </a:t>
            </a:r>
            <a:r>
              <a:rPr lang="en-US" sz="2400" b="1" dirty="0">
                <a:solidFill>
                  <a:srgbClr val="1F497D"/>
                </a:solidFill>
                <a:latin typeface="+mj-lt"/>
              </a:rPr>
              <a:t>released in 4.4W </a:t>
            </a:r>
            <a:r>
              <a:rPr lang="en-US" sz="2400" b="1" dirty="0" err="1" smtClean="0">
                <a:solidFill>
                  <a:srgbClr val="1F497D"/>
                </a:solidFill>
                <a:latin typeface="+mj-lt"/>
              </a:rPr>
              <a:t>KitKat</a:t>
            </a:r>
            <a:r>
              <a:rPr lang="en-US" sz="2400" b="1" dirty="0" smtClean="0">
                <a:solidFill>
                  <a:srgbClr val="1F497D"/>
                </a:solidFill>
                <a:latin typeface="+mj-lt"/>
              </a:rPr>
              <a:t> (left to right)</a:t>
            </a:r>
          </a:p>
          <a:p>
            <a:pPr marL="342900" indent="-342900">
              <a:buFont typeface="Arial"/>
              <a:buChar char="•"/>
            </a:pPr>
            <a:r>
              <a:rPr lang="en-US" sz="2400" dirty="0" smtClean="0">
                <a:solidFill>
                  <a:srgbClr val="1F497D"/>
                </a:solidFill>
                <a:latin typeface="+mj-lt"/>
              </a:rPr>
              <a:t>Moto 360, (Bluetooth only, slowest processor,  sexy)</a:t>
            </a:r>
          </a:p>
          <a:p>
            <a:pPr marL="342900" indent="-342900">
              <a:buFont typeface="Arial"/>
              <a:buChar char="•"/>
            </a:pPr>
            <a:r>
              <a:rPr lang="en-US" sz="2400" dirty="0" smtClean="0">
                <a:solidFill>
                  <a:srgbClr val="1F497D"/>
                </a:solidFill>
                <a:latin typeface="+mj-lt"/>
              </a:rPr>
              <a:t>Samsung Gear Live (unattractive)</a:t>
            </a:r>
          </a:p>
          <a:p>
            <a:pPr marL="342900" indent="-342900">
              <a:buFont typeface="Arial"/>
              <a:buChar char="•"/>
            </a:pPr>
            <a:r>
              <a:rPr lang="en-US" sz="2400" dirty="0" smtClean="0">
                <a:solidFill>
                  <a:srgbClr val="1F497D"/>
                </a:solidFill>
                <a:latin typeface="+mj-lt"/>
              </a:rPr>
              <a:t>LG G Watch (USB, Bluetooth)</a:t>
            </a:r>
          </a:p>
        </p:txBody>
      </p:sp>
      <p:sp>
        <p:nvSpPr>
          <p:cNvPr id="10"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5" name="Picture 4"/>
          <p:cNvPicPr>
            <a:picLocks noChangeAspect="1"/>
          </p:cNvPicPr>
          <p:nvPr/>
        </p:nvPicPr>
        <p:blipFill>
          <a:blip r:embed="rId2"/>
          <a:stretch>
            <a:fillRect/>
          </a:stretch>
        </p:blipFill>
        <p:spPr>
          <a:xfrm>
            <a:off x="3626098" y="1752372"/>
            <a:ext cx="1963617" cy="2618156"/>
          </a:xfrm>
          <a:prstGeom prst="rect">
            <a:avLst/>
          </a:prstGeom>
        </p:spPr>
      </p:pic>
      <p:pic>
        <p:nvPicPr>
          <p:cNvPr id="6" name="Picture 5"/>
          <p:cNvPicPr>
            <a:picLocks noChangeAspect="1"/>
          </p:cNvPicPr>
          <p:nvPr/>
        </p:nvPicPr>
        <p:blipFill>
          <a:blip r:embed="rId3"/>
          <a:stretch>
            <a:fillRect/>
          </a:stretch>
        </p:blipFill>
        <p:spPr>
          <a:xfrm rot="599705">
            <a:off x="6467735" y="1744198"/>
            <a:ext cx="1981527" cy="2642036"/>
          </a:xfrm>
          <a:prstGeom prst="rect">
            <a:avLst/>
          </a:prstGeom>
        </p:spPr>
      </p:pic>
      <p:pic>
        <p:nvPicPr>
          <p:cNvPr id="7" name="Picture 6"/>
          <p:cNvPicPr>
            <a:picLocks noChangeAspect="1"/>
          </p:cNvPicPr>
          <p:nvPr/>
        </p:nvPicPr>
        <p:blipFill>
          <a:blip r:embed="rId4"/>
          <a:stretch>
            <a:fillRect/>
          </a:stretch>
        </p:blipFill>
        <p:spPr>
          <a:xfrm rot="21167398">
            <a:off x="789185" y="1759560"/>
            <a:ext cx="1963617" cy="2618156"/>
          </a:xfrm>
          <a:prstGeom prst="rect">
            <a:avLst/>
          </a:prstGeom>
        </p:spPr>
      </p:pic>
    </p:spTree>
    <p:extLst>
      <p:ext uri="{BB962C8B-B14F-4D97-AF65-F5344CB8AC3E}">
        <p14:creationId xmlns:p14="http://schemas.microsoft.com/office/powerpoint/2010/main" val="377673709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5" name="Picture 4" descr="Screen Shot 2014-12-12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97" y="1284892"/>
            <a:ext cx="3095590" cy="5097049"/>
          </a:xfrm>
          <a:prstGeom prst="rect">
            <a:avLst/>
          </a:prstGeom>
        </p:spPr>
      </p:pic>
      <p:pic>
        <p:nvPicPr>
          <p:cNvPr id="8" name="Picture 7" descr="Screen Shot 2014-12-12 at 1.22.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327" y="1284893"/>
            <a:ext cx="2428627" cy="2116120"/>
          </a:xfrm>
          <a:prstGeom prst="rect">
            <a:avLst/>
          </a:prstGeom>
        </p:spPr>
      </p:pic>
      <p:pic>
        <p:nvPicPr>
          <p:cNvPr id="7" name="Picture 6" descr="Screen Shot 2014-12-12 at 1.22.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552" y="3373158"/>
            <a:ext cx="2980489" cy="3008784"/>
          </a:xfrm>
          <a:prstGeom prst="rect">
            <a:avLst/>
          </a:prstGeom>
        </p:spPr>
      </p:pic>
    </p:spTree>
    <p:extLst>
      <p:ext uri="{BB962C8B-B14F-4D97-AF65-F5344CB8AC3E}">
        <p14:creationId xmlns:p14="http://schemas.microsoft.com/office/powerpoint/2010/main" val="326244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5-01-18 at 1.0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6" y="1478076"/>
            <a:ext cx="5149150" cy="5379924"/>
          </a:xfrm>
          <a:prstGeom prst="rect">
            <a:avLst/>
          </a:prstGeom>
        </p:spPr>
      </p:pic>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9" name="Picture 8" descr="Screen Shot 2015-01-18 at 12.54.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0911" y="897798"/>
            <a:ext cx="5191178" cy="4068607"/>
          </a:xfrm>
          <a:prstGeom prst="rect">
            <a:avLst/>
          </a:prstGeom>
        </p:spPr>
      </p:pic>
      <p:pic>
        <p:nvPicPr>
          <p:cNvPr id="12" name="Picture 11" descr="Screen Shot 2015-01-18 at 12.55.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97" y="3042740"/>
            <a:ext cx="4822290" cy="3826210"/>
          </a:xfrm>
          <a:prstGeom prst="rect">
            <a:avLst/>
          </a:prstGeom>
        </p:spPr>
      </p:pic>
    </p:spTree>
    <p:extLst>
      <p:ext uri="{BB962C8B-B14F-4D97-AF65-F5344CB8AC3E}">
        <p14:creationId xmlns:p14="http://schemas.microsoft.com/office/powerpoint/2010/main" val="298913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04216"/>
            <a:ext cx="7805271" cy="813989"/>
          </a:xfrm>
        </p:spPr>
        <p:txBody>
          <a:bodyPr>
            <a:noAutofit/>
          </a:bodyPr>
          <a:lstStyle/>
          <a:p>
            <a:r>
              <a:rPr lang="en-US" sz="2400" dirty="0" smtClean="0"/>
              <a:t>To use Notifications use the Android support library</a:t>
            </a:r>
            <a:endParaRPr lang="en-US" sz="2400" dirty="0"/>
          </a:p>
        </p:txBody>
      </p:sp>
      <p:sp>
        <p:nvSpPr>
          <p:cNvPr id="3" name="Content Placeholder 2"/>
          <p:cNvSpPr>
            <a:spLocks noGrp="1"/>
          </p:cNvSpPr>
          <p:nvPr>
            <p:ph idx="1"/>
          </p:nvPr>
        </p:nvSpPr>
        <p:spPr>
          <a:xfrm>
            <a:off x="457200" y="2242391"/>
            <a:ext cx="8229600" cy="4525963"/>
          </a:xfrm>
        </p:spPr>
        <p:txBody>
          <a:bodyPr>
            <a:normAutofit/>
          </a:bodyPr>
          <a:lstStyle/>
          <a:p>
            <a:r>
              <a:rPr lang="en-US" sz="2400" dirty="0" smtClean="0"/>
              <a:t>You do not have to use this on mobile unless you want a summary notification that shows on the handheld as well as the wearable</a:t>
            </a:r>
          </a:p>
          <a:p>
            <a:r>
              <a:rPr lang="en-US" sz="2400" dirty="0"/>
              <a:t>See http://</a:t>
            </a:r>
            <a:r>
              <a:rPr lang="en-US" sz="2400" dirty="0" err="1"/>
              <a:t>developer.android.com</a:t>
            </a:r>
            <a:r>
              <a:rPr lang="en-US" sz="2400" dirty="0"/>
              <a:t>/training/</a:t>
            </a:r>
            <a:r>
              <a:rPr lang="en-US" sz="2400" dirty="0" err="1"/>
              <a:t>wearables</a:t>
            </a:r>
            <a:r>
              <a:rPr lang="en-US" sz="2400" dirty="0"/>
              <a:t>/notifications/</a:t>
            </a:r>
            <a:r>
              <a:rPr lang="en-US" sz="2400" dirty="0" err="1" smtClean="0"/>
              <a:t>creating.html</a:t>
            </a:r>
            <a:endParaRPr lang="en-US" sz="2400" dirty="0" smtClean="0"/>
          </a:p>
          <a:p>
            <a:r>
              <a:rPr lang="en-US" sz="2400" dirty="0" smtClean="0"/>
              <a:t>Add this entry to your mobile build file: “compile com.android.support:support-v4:21.0.3” not the one Google states</a:t>
            </a:r>
          </a:p>
          <a:p>
            <a:endParaRPr lang="en-US" sz="2400" dirty="0" smtClean="0"/>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15074587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1738"/>
            <a:ext cx="5562600" cy="505921"/>
          </a:xfrm>
        </p:spPr>
        <p:txBody>
          <a:bodyPr>
            <a:normAutofit/>
          </a:bodyPr>
          <a:lstStyle/>
          <a:p>
            <a:r>
              <a:rPr lang="en-US" sz="2400" dirty="0" smtClean="0"/>
              <a:t>Android Wear Notifications types</a:t>
            </a:r>
            <a:endParaRPr lang="en-US" sz="2400" dirty="0"/>
          </a:p>
        </p:txBody>
      </p:sp>
      <p:pic>
        <p:nvPicPr>
          <p:cNvPr id="4" name="Picture 3" descr="notoCombin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800" y="4194631"/>
            <a:ext cx="4902200" cy="1663700"/>
          </a:xfrm>
          <a:prstGeom prst="rect">
            <a:avLst/>
          </a:prstGeom>
        </p:spPr>
      </p:pic>
      <p:pic>
        <p:nvPicPr>
          <p:cNvPr id="6" name="Picture 5" descr="notoStack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175" y="1752600"/>
            <a:ext cx="3708400" cy="2197100"/>
          </a:xfrm>
          <a:prstGeom prst="rect">
            <a:avLst/>
          </a:prstGeom>
        </p:spPr>
      </p:pic>
      <p:pic>
        <p:nvPicPr>
          <p:cNvPr id="7" name="Picture 6" descr="notoLink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56" y="1848127"/>
            <a:ext cx="4635500" cy="1752600"/>
          </a:xfrm>
          <a:prstGeom prst="rect">
            <a:avLst/>
          </a:prstGeom>
        </p:spPr>
      </p:pic>
      <p:sp>
        <p:nvSpPr>
          <p:cNvPr id="8" name="TextBox 7"/>
          <p:cNvSpPr txBox="1"/>
          <p:nvPr/>
        </p:nvSpPr>
        <p:spPr>
          <a:xfrm>
            <a:off x="457200" y="3835919"/>
            <a:ext cx="3874988" cy="1569660"/>
          </a:xfrm>
          <a:prstGeom prst="rect">
            <a:avLst/>
          </a:prstGeom>
          <a:noFill/>
        </p:spPr>
        <p:txBody>
          <a:bodyPr wrap="square" rtlCol="0">
            <a:spAutoFit/>
          </a:bodyPr>
          <a:lstStyle/>
          <a:p>
            <a:r>
              <a:rPr lang="en-US" sz="2400" dirty="0" smtClean="0">
                <a:solidFill>
                  <a:srgbClr val="1F497D"/>
                </a:solidFill>
              </a:rPr>
              <a:t>Clockwise,</a:t>
            </a:r>
          </a:p>
          <a:p>
            <a:r>
              <a:rPr lang="en-US" sz="2400" dirty="0" smtClean="0">
                <a:solidFill>
                  <a:srgbClr val="1F497D"/>
                </a:solidFill>
              </a:rPr>
              <a:t>Summary notifications</a:t>
            </a:r>
          </a:p>
          <a:p>
            <a:r>
              <a:rPr lang="en-US" sz="2400" dirty="0" smtClean="0">
                <a:solidFill>
                  <a:srgbClr val="1F497D"/>
                </a:solidFill>
              </a:rPr>
              <a:t>Stacked notifications</a:t>
            </a:r>
          </a:p>
          <a:p>
            <a:r>
              <a:rPr lang="en-US" sz="2400" dirty="0" smtClean="0">
                <a:solidFill>
                  <a:srgbClr val="1F497D"/>
                </a:solidFill>
              </a:rPr>
              <a:t>Page notifications</a:t>
            </a:r>
          </a:p>
        </p:txBody>
      </p:sp>
      <p:sp>
        <p:nvSpPr>
          <p:cNvPr id="9"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20227267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p>
        </p:txBody>
      </p:sp>
      <p:sp>
        <p:nvSpPr>
          <p:cNvPr id="3" name="Content Placeholder 2"/>
          <p:cNvSpPr>
            <a:spLocks noGrp="1"/>
          </p:cNvSpPr>
          <p:nvPr>
            <p:ph idx="1"/>
          </p:nvPr>
        </p:nvSpPr>
        <p:spPr>
          <a:xfrm>
            <a:off x="457200" y="2033215"/>
            <a:ext cx="8229600" cy="3569728"/>
          </a:xfrm>
        </p:spPr>
        <p:txBody>
          <a:bodyPr>
            <a:noAutofit/>
          </a:bodyPr>
          <a:lstStyle/>
          <a:p>
            <a:r>
              <a:rPr lang="en-US" sz="2400" dirty="0" smtClean="0"/>
              <a:t>Use </a:t>
            </a:r>
            <a:r>
              <a:rPr lang="en-US" sz="2400" dirty="0" err="1" smtClean="0"/>
              <a:t>NotificationCompat.Builder</a:t>
            </a:r>
            <a:r>
              <a:rPr lang="en-US" sz="2400" dirty="0" smtClean="0"/>
              <a:t> class to specify that contents of the notification(Icons, text, what activity to launch to view it)</a:t>
            </a:r>
          </a:p>
          <a:p>
            <a:r>
              <a:rPr lang="en-US" sz="2400" dirty="0" smtClean="0"/>
              <a:t>Use the set methods to specify what you want in the notification</a:t>
            </a:r>
          </a:p>
          <a:p>
            <a:r>
              <a:rPr lang="en-US" sz="2400" dirty="0" smtClean="0"/>
              <a:t>To Specify a response to the notification add an Action Button by using the “</a:t>
            </a:r>
            <a:r>
              <a:rPr lang="en-US" sz="2400" dirty="0" err="1" smtClean="0"/>
              <a:t>addAction</a:t>
            </a:r>
            <a:r>
              <a:rPr lang="en-US" sz="2400" dirty="0" smtClean="0"/>
              <a:t>(..)” in the builder class.</a:t>
            </a:r>
          </a:p>
        </p:txBody>
      </p:sp>
      <p:sp>
        <p:nvSpPr>
          <p:cNvPr id="4" name="TextBox 3"/>
          <p:cNvSpPr txBox="1"/>
          <p:nvPr/>
        </p:nvSpPr>
        <p:spPr>
          <a:xfrm>
            <a:off x="387212" y="1425249"/>
            <a:ext cx="8069494" cy="461665"/>
          </a:xfrm>
          <a:prstGeom prst="rect">
            <a:avLst/>
          </a:prstGeom>
          <a:noFill/>
        </p:spPr>
        <p:txBody>
          <a:bodyPr wrap="square" rtlCol="0">
            <a:spAutoFit/>
          </a:bodyPr>
          <a:lstStyle/>
          <a:p>
            <a:r>
              <a:rPr lang="en-US" sz="2400" dirty="0" smtClean="0">
                <a:solidFill>
                  <a:srgbClr val="1F497D"/>
                </a:solidFill>
              </a:rPr>
              <a:t>android.support.v4</a:t>
            </a:r>
            <a:r>
              <a:rPr lang="en-US" sz="2400" dirty="0">
                <a:solidFill>
                  <a:srgbClr val="1F497D"/>
                </a:solidFill>
              </a:rPr>
              <a:t>.</a:t>
            </a:r>
            <a:r>
              <a:rPr lang="en-US" sz="2400" dirty="0" smtClean="0">
                <a:solidFill>
                  <a:srgbClr val="1F497D"/>
                </a:solidFill>
              </a:rPr>
              <a:t>app.</a:t>
            </a:r>
            <a:r>
              <a:rPr lang="en-US" sz="2400" b="1" dirty="0" smtClean="0">
                <a:solidFill>
                  <a:srgbClr val="1F497D"/>
                </a:solidFill>
              </a:rPr>
              <a:t>NotificationCompat.Builder</a:t>
            </a:r>
            <a:endParaRPr lang="en-US" sz="2400" b="1" dirty="0">
              <a:solidFill>
                <a:srgbClr val="1F497D"/>
              </a:solidFill>
            </a:endParaRPr>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87072406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7027"/>
            <a:ext cx="8229600" cy="580627"/>
          </a:xfrm>
        </p:spPr>
        <p:txBody>
          <a:bodyPr>
            <a:noAutofit/>
          </a:bodyPr>
          <a:lstStyle/>
          <a:p>
            <a:r>
              <a:rPr lang="en-US" sz="2400" dirty="0" smtClean="0"/>
              <a:t>How to specify what code to run when the user select an action</a:t>
            </a:r>
            <a:endParaRPr lang="en-US" sz="2400" dirty="0"/>
          </a:p>
        </p:txBody>
      </p:sp>
      <p:sp>
        <p:nvSpPr>
          <p:cNvPr id="3" name="Content Placeholder 2"/>
          <p:cNvSpPr>
            <a:spLocks noGrp="1"/>
          </p:cNvSpPr>
          <p:nvPr>
            <p:ph idx="1"/>
          </p:nvPr>
        </p:nvSpPr>
        <p:spPr>
          <a:xfrm>
            <a:off x="457200" y="1794435"/>
            <a:ext cx="8229600" cy="4525963"/>
          </a:xfrm>
        </p:spPr>
        <p:txBody>
          <a:bodyPr>
            <a:normAutofit/>
          </a:bodyPr>
          <a:lstStyle/>
          <a:p>
            <a:r>
              <a:rPr lang="en-US" sz="2400" dirty="0"/>
              <a:t>Using A Pending Activity to display the activity to be launched when the Action button is </a:t>
            </a:r>
            <a:r>
              <a:rPr lang="en-US" sz="2400" dirty="0" smtClean="0"/>
              <a:t>touched</a:t>
            </a:r>
          </a:p>
          <a:p>
            <a:r>
              <a:rPr lang="en-US" sz="2400" dirty="0" smtClean="0"/>
              <a:t>Specify another pending delete activity when the user dismiss the current notification</a:t>
            </a:r>
          </a:p>
          <a:p>
            <a:pPr marL="0" indent="0">
              <a:buNone/>
            </a:pPr>
            <a:r>
              <a:rPr lang="en-US" sz="2400" dirty="0"/>
              <a:t>// Build intent for notification content</a:t>
            </a:r>
          </a:p>
          <a:p>
            <a:pPr marL="0" indent="0">
              <a:buNone/>
            </a:pPr>
            <a:r>
              <a:rPr lang="en-US" sz="2400" dirty="0"/>
              <a:t>Intent </a:t>
            </a:r>
            <a:r>
              <a:rPr lang="en-US" sz="2400" dirty="0" err="1"/>
              <a:t>viewIntent</a:t>
            </a:r>
            <a:r>
              <a:rPr lang="en-US" sz="2400" dirty="0"/>
              <a:t> = new Intent(this, </a:t>
            </a:r>
            <a:r>
              <a:rPr lang="en-US" sz="2400" dirty="0" err="1"/>
              <a:t>ViewEventActivity.class</a:t>
            </a:r>
            <a:r>
              <a:rPr lang="en-US" sz="2400" dirty="0"/>
              <a:t>);</a:t>
            </a:r>
          </a:p>
          <a:p>
            <a:pPr marL="0" indent="0">
              <a:buNone/>
            </a:pPr>
            <a:r>
              <a:rPr lang="en-US" sz="2400" dirty="0" err="1"/>
              <a:t>viewIntent.putExtra</a:t>
            </a:r>
            <a:r>
              <a:rPr lang="en-US" sz="2400" dirty="0"/>
              <a:t>(EXTRA_EVENT_ID, </a:t>
            </a:r>
            <a:r>
              <a:rPr lang="en-US" sz="2400" dirty="0" err="1"/>
              <a:t>eventId</a:t>
            </a:r>
            <a:r>
              <a:rPr lang="en-US" sz="2400" dirty="0"/>
              <a:t>);</a:t>
            </a:r>
          </a:p>
          <a:p>
            <a:pPr marL="0" indent="0">
              <a:buNone/>
            </a:pPr>
            <a:r>
              <a:rPr lang="en-US" sz="2400" dirty="0" err="1"/>
              <a:t>PendingIntent</a:t>
            </a:r>
            <a:r>
              <a:rPr lang="en-US" sz="2400" dirty="0"/>
              <a:t> </a:t>
            </a:r>
            <a:r>
              <a:rPr lang="en-US" sz="2400" dirty="0" err="1"/>
              <a:t>viewPendingIntent</a:t>
            </a:r>
            <a:r>
              <a:rPr lang="en-US" sz="2400" dirty="0"/>
              <a:t> =</a:t>
            </a:r>
          </a:p>
          <a:p>
            <a:pPr marL="0" indent="0">
              <a:buNone/>
            </a:pPr>
            <a:r>
              <a:rPr lang="en-US" sz="2400" dirty="0"/>
              <a:t>        </a:t>
            </a:r>
            <a:r>
              <a:rPr lang="en-US" sz="2400" dirty="0" err="1"/>
              <a:t>PendingIntent.getActivity</a:t>
            </a:r>
            <a:r>
              <a:rPr lang="en-US" sz="2400" dirty="0"/>
              <a:t>(this, 0, </a:t>
            </a:r>
            <a:r>
              <a:rPr lang="en-US" sz="2400" dirty="0" err="1"/>
              <a:t>viewIntent</a:t>
            </a:r>
            <a:r>
              <a:rPr lang="en-US" sz="2400" dirty="0"/>
              <a:t>, 0</a:t>
            </a:r>
            <a:r>
              <a:rPr lang="en-US" sz="2400" dirty="0" smtClean="0"/>
              <a:t>)</a:t>
            </a:r>
          </a:p>
          <a:p>
            <a:pPr marL="0" indent="0">
              <a:buNone/>
            </a:pP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6294654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632"/>
            <a:ext cx="8029388" cy="595568"/>
          </a:xfrm>
        </p:spPr>
        <p:txBody>
          <a:bodyPr>
            <a:noAutofit/>
          </a:bodyPr>
          <a:lstStyle/>
          <a:p>
            <a:r>
              <a:rPr lang="en-US" sz="2400" dirty="0" err="1" smtClean="0">
                <a:latin typeface="+mn-lt"/>
              </a:rPr>
              <a:t>android.support.app.</a:t>
            </a:r>
            <a:r>
              <a:rPr lang="en-US" sz="2400" b="1" dirty="0" err="1" smtClean="0">
                <a:latin typeface="+mn-lt"/>
              </a:rPr>
              <a:t>NotificationCompat.Action</a:t>
            </a:r>
            <a:endParaRPr lang="en-US" sz="2400" b="1" dirty="0">
              <a:latin typeface="+mn-lt"/>
            </a:endParaRPr>
          </a:p>
        </p:txBody>
      </p:sp>
      <p:pic>
        <p:nvPicPr>
          <p:cNvPr id="5" name="Picture 4" descr="Previ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366" y="4257593"/>
            <a:ext cx="2384980" cy="2154048"/>
          </a:xfrm>
          <a:prstGeom prst="rect">
            <a:avLst/>
          </a:prstGeom>
        </p:spPr>
      </p:pic>
      <p:pic>
        <p:nvPicPr>
          <p:cNvPr id="9" name="Picture 8" descr="Archiv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88249"/>
            <a:ext cx="2395627" cy="2154048"/>
          </a:xfrm>
          <a:prstGeom prst="rect">
            <a:avLst/>
          </a:prstGeom>
        </p:spPr>
      </p:pic>
      <p:pic>
        <p:nvPicPr>
          <p:cNvPr id="10" name="Picture 9" descr="StartTou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884" y="1696264"/>
            <a:ext cx="2442682" cy="2206238"/>
          </a:xfrm>
          <a:prstGeom prst="rect">
            <a:avLst/>
          </a:prstGeom>
        </p:spPr>
      </p:pic>
      <p:pic>
        <p:nvPicPr>
          <p:cNvPr id="11" name="Picture 10" descr="openOnPhon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365" y="1696264"/>
            <a:ext cx="2384980" cy="2154048"/>
          </a:xfrm>
          <a:prstGeom prst="rect">
            <a:avLst/>
          </a:prstGeom>
        </p:spPr>
      </p:pic>
      <p:pic>
        <p:nvPicPr>
          <p:cNvPr id="12" name="Picture 11" descr="displayBarCod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608" y="4257593"/>
            <a:ext cx="2384980" cy="2154048"/>
          </a:xfrm>
          <a:prstGeom prst="rect">
            <a:avLst/>
          </a:prstGeom>
        </p:spPr>
      </p:pic>
      <p:sp>
        <p:nvSpPr>
          <p:cNvPr id="13" name="TextBox 12"/>
          <p:cNvSpPr txBox="1"/>
          <p:nvPr/>
        </p:nvSpPr>
        <p:spPr>
          <a:xfrm>
            <a:off x="457200" y="4558068"/>
            <a:ext cx="2456329" cy="1569660"/>
          </a:xfrm>
          <a:prstGeom prst="rect">
            <a:avLst/>
          </a:prstGeom>
          <a:noFill/>
        </p:spPr>
        <p:txBody>
          <a:bodyPr wrap="square" rtlCol="0">
            <a:spAutoFit/>
          </a:bodyPr>
          <a:lstStyle/>
          <a:p>
            <a:r>
              <a:rPr lang="en-US" sz="2400" dirty="0" smtClean="0">
                <a:solidFill>
                  <a:srgbClr val="1F497D"/>
                </a:solidFill>
              </a:rPr>
              <a:t>Built in and custom Action Buttons can be specified</a:t>
            </a:r>
          </a:p>
        </p:txBody>
      </p:sp>
      <p:sp>
        <p:nvSpPr>
          <p:cNvPr id="1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2400" dirty="0" smtClean="0">
                <a:latin typeface="+mn-lt"/>
              </a:rPr>
              <a:t>Wear : Notifications</a:t>
            </a:r>
            <a:endParaRPr lang="en-US" sz="2400" dirty="0">
              <a:latin typeface="+mn-lt"/>
            </a:endParaRPr>
          </a:p>
        </p:txBody>
      </p:sp>
    </p:spTree>
    <p:extLst>
      <p:ext uri="{BB962C8B-B14F-4D97-AF65-F5344CB8AC3E}">
        <p14:creationId xmlns:p14="http://schemas.microsoft.com/office/powerpoint/2010/main" val="31441157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748120"/>
            <a:ext cx="9144000" cy="428839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094279"/>
            <a:ext cx="5562600" cy="505921"/>
          </a:xfrm>
        </p:spPr>
        <p:txBody>
          <a:bodyPr>
            <a:normAutofit/>
          </a:bodyPr>
          <a:lstStyle/>
          <a:p>
            <a:r>
              <a:rPr lang="en-US" sz="2400" dirty="0" smtClean="0"/>
              <a:t>Adding Big text to notifications</a:t>
            </a:r>
            <a:endParaRPr lang="en-US" sz="2400" dirty="0"/>
          </a:p>
        </p:txBody>
      </p:sp>
      <p:sp>
        <p:nvSpPr>
          <p:cNvPr id="3" name="Content Placeholder 2"/>
          <p:cNvSpPr>
            <a:spLocks noGrp="1"/>
          </p:cNvSpPr>
          <p:nvPr>
            <p:ph idx="1"/>
          </p:nvPr>
        </p:nvSpPr>
        <p:spPr>
          <a:xfrm>
            <a:off x="457200" y="1837766"/>
            <a:ext cx="8229600" cy="4288398"/>
          </a:xfrm>
        </p:spPr>
        <p:txBody>
          <a:bodyPr>
            <a:normAutofit lnSpcReduction="10000"/>
          </a:bodyPr>
          <a:lstStyle/>
          <a:p>
            <a:pPr marL="0" indent="0">
              <a:buNone/>
            </a:pPr>
            <a:r>
              <a:rPr lang="en-US" sz="2400" dirty="0"/>
              <a:t> </a:t>
            </a:r>
            <a:r>
              <a:rPr lang="en-US" sz="2400" dirty="0" err="1"/>
              <a:t>BigTextStyle</a:t>
            </a:r>
            <a:r>
              <a:rPr lang="en-US" sz="2400" dirty="0"/>
              <a:t> </a:t>
            </a:r>
            <a:r>
              <a:rPr lang="en-US" sz="2400" dirty="0" err="1"/>
              <a:t>tightTurnPageStyle</a:t>
            </a:r>
            <a:r>
              <a:rPr lang="en-US" sz="2400" dirty="0"/>
              <a:t> = new </a:t>
            </a:r>
            <a:r>
              <a:rPr lang="en-US" sz="2400" dirty="0" smtClean="0"/>
              <a:t>	</a:t>
            </a:r>
            <a:r>
              <a:rPr lang="en-US" sz="2400" dirty="0" err="1" smtClean="0"/>
              <a:t>NotificationCompat.BigTextStyle</a:t>
            </a:r>
            <a:r>
              <a:rPr lang="en-US" sz="2400" dirty="0"/>
              <a:t>();</a:t>
            </a:r>
          </a:p>
          <a:p>
            <a:pPr marL="0" indent="0">
              <a:buNone/>
            </a:pPr>
            <a:r>
              <a:rPr lang="en-US" sz="2400" dirty="0"/>
              <a:t> </a:t>
            </a:r>
            <a:r>
              <a:rPr lang="en-US" sz="2400" dirty="0" err="1" smtClean="0"/>
              <a:t>tightTurnPageStyle.setBigContentTitle</a:t>
            </a:r>
            <a:r>
              <a:rPr lang="en-US" sz="2400" dirty="0"/>
              <a:t>("Navigate")</a:t>
            </a:r>
          </a:p>
          <a:p>
            <a:pPr marL="0" indent="0">
              <a:buNone/>
            </a:pPr>
            <a:r>
              <a:rPr lang="en-US" sz="2400" dirty="0"/>
              <a:t>              </a:t>
            </a:r>
            <a:r>
              <a:rPr lang="en-US" sz="2400" dirty="0" smtClean="0"/>
              <a:t>		.</a:t>
            </a:r>
            <a:r>
              <a:rPr lang="en-US" sz="2400" dirty="0" err="1"/>
              <a:t>bigText</a:t>
            </a:r>
            <a:r>
              <a:rPr lang="en-US" sz="2400" dirty="0"/>
              <a:t>("Tight turn right in 3 minutes");</a:t>
            </a:r>
          </a:p>
          <a:p>
            <a:pPr marL="0" indent="0">
              <a:buNone/>
            </a:pPr>
            <a:r>
              <a:rPr lang="en-US" sz="2400" dirty="0"/>
              <a:t>        </a:t>
            </a:r>
            <a:endParaRPr lang="en-US" sz="2400" dirty="0" smtClean="0"/>
          </a:p>
          <a:p>
            <a:pPr marL="0" indent="0">
              <a:buNone/>
            </a:pPr>
            <a:r>
              <a:rPr lang="en-US" sz="2400" dirty="0" smtClean="0"/>
              <a:t>        /</a:t>
            </a:r>
            <a:r>
              <a:rPr lang="en-US" sz="2400" dirty="0"/>
              <a:t>/ Create second page notification</a:t>
            </a:r>
          </a:p>
          <a:p>
            <a:pPr marL="0" indent="0">
              <a:buNone/>
            </a:pPr>
            <a:r>
              <a:rPr lang="en-US" sz="2400" dirty="0"/>
              <a:t>        Notification </a:t>
            </a:r>
            <a:r>
              <a:rPr lang="en-US" sz="2400" dirty="0" err="1"/>
              <a:t>tightTurnPageNotification</a:t>
            </a:r>
            <a:r>
              <a:rPr lang="en-US" sz="2400" dirty="0"/>
              <a:t> =</a:t>
            </a:r>
          </a:p>
          <a:p>
            <a:pPr marL="0" indent="0">
              <a:buNone/>
            </a:pPr>
            <a:r>
              <a:rPr lang="en-US" sz="2400" dirty="0"/>
              <a:t>                new </a:t>
            </a:r>
            <a:r>
              <a:rPr lang="en-US" sz="2400" dirty="0" err="1"/>
              <a:t>NotificationCompat.Builder</a:t>
            </a:r>
            <a:r>
              <a:rPr lang="en-US" sz="2400" dirty="0"/>
              <a:t>(this)</a:t>
            </a:r>
          </a:p>
          <a:p>
            <a:pPr marL="0" indent="0">
              <a:buNone/>
            </a:pPr>
            <a:r>
              <a:rPr lang="en-US" sz="2400" dirty="0"/>
              <a:t>                        .</a:t>
            </a:r>
            <a:r>
              <a:rPr lang="en-US" sz="2400" dirty="0" err="1"/>
              <a:t>setStyle</a:t>
            </a:r>
            <a:r>
              <a:rPr lang="en-US" sz="2400" dirty="0"/>
              <a:t>( </a:t>
            </a:r>
            <a:r>
              <a:rPr lang="en-US" sz="2400" dirty="0" err="1"/>
              <a:t>tightTurnPageStyle</a:t>
            </a:r>
            <a:r>
              <a:rPr lang="en-US" sz="2400" dirty="0"/>
              <a:t> )</a:t>
            </a:r>
          </a:p>
          <a:p>
            <a:pPr marL="0" indent="0">
              <a:buNone/>
            </a:pPr>
            <a:r>
              <a:rPr lang="en-US" sz="2400" dirty="0" smtClean="0"/>
              <a:t>		   .</a:t>
            </a:r>
            <a:r>
              <a:rPr lang="en-US" sz="2400" dirty="0"/>
              <a:t>build();</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42127914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8611"/>
            <a:ext cx="5562600" cy="813989"/>
          </a:xfrm>
        </p:spPr>
        <p:txBody>
          <a:bodyPr>
            <a:normAutofit/>
          </a:bodyPr>
          <a:lstStyle/>
          <a:p>
            <a:r>
              <a:rPr lang="en-US" sz="2400" dirty="0" smtClean="0"/>
              <a:t>Big Style Notifications</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pic>
        <p:nvPicPr>
          <p:cNvPr id="6" name="Picture 5" descr="big_sty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173" y="1752600"/>
            <a:ext cx="4524238" cy="4494784"/>
          </a:xfrm>
          <a:prstGeom prst="rect">
            <a:avLst/>
          </a:prstGeom>
        </p:spPr>
      </p:pic>
    </p:spTree>
    <p:extLst>
      <p:ext uri="{BB962C8B-B14F-4D97-AF65-F5344CB8AC3E}">
        <p14:creationId xmlns:p14="http://schemas.microsoft.com/office/powerpoint/2010/main" val="361618110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151530"/>
            <a:ext cx="9144000" cy="3615765"/>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332399"/>
            <a:ext cx="5562600" cy="580627"/>
          </a:xfrm>
        </p:spPr>
        <p:txBody>
          <a:bodyPr>
            <a:normAutofit/>
          </a:bodyPr>
          <a:lstStyle/>
          <a:p>
            <a:r>
              <a:rPr lang="en-US" sz="2400" dirty="0" smtClean="0"/>
              <a:t>Builder In Total</a:t>
            </a:r>
            <a:endParaRPr lang="en-US" sz="2400" dirty="0"/>
          </a:p>
        </p:txBody>
      </p:sp>
      <p:sp>
        <p:nvSpPr>
          <p:cNvPr id="3" name="Content Placeholder 2"/>
          <p:cNvSpPr>
            <a:spLocks noGrp="1"/>
          </p:cNvSpPr>
          <p:nvPr>
            <p:ph idx="1"/>
          </p:nvPr>
        </p:nvSpPr>
        <p:spPr>
          <a:xfrm>
            <a:off x="457200" y="2226235"/>
            <a:ext cx="8229600" cy="3899928"/>
          </a:xfrm>
        </p:spPr>
        <p:txBody>
          <a:bodyPr>
            <a:noAutofit/>
          </a:bodyPr>
          <a:lstStyle/>
          <a:p>
            <a:pPr marL="0" indent="0">
              <a:buNone/>
            </a:pPr>
            <a:r>
              <a:rPr lang="en-US" sz="2000" dirty="0" err="1" smtClean="0"/>
              <a:t>NotificationCompat</a:t>
            </a:r>
            <a:r>
              <a:rPr lang="en-US" sz="2000" dirty="0" smtClean="0"/>
              <a:t> </a:t>
            </a:r>
            <a:r>
              <a:rPr lang="en-US" sz="2000" dirty="0" err="1" smtClean="0"/>
              <a:t>myBuilder</a:t>
            </a:r>
            <a:r>
              <a:rPr lang="en-US" sz="2000" dirty="0" smtClean="0"/>
              <a:t>= </a:t>
            </a:r>
            <a:r>
              <a:rPr lang="en-US" sz="2000" dirty="0"/>
              <a:t>new </a:t>
            </a:r>
            <a:r>
              <a:rPr lang="en-US" sz="2000" dirty="0" err="1" smtClean="0"/>
              <a:t>NotificationCompat.Builder</a:t>
            </a:r>
            <a:r>
              <a:rPr lang="en-US" sz="2000" dirty="0"/>
              <a:t>(</a:t>
            </a:r>
            <a:r>
              <a:rPr lang="en-US" sz="2000" dirty="0" smtClean="0"/>
              <a:t>this)</a:t>
            </a:r>
            <a:endParaRPr lang="en-US" sz="2000" dirty="0"/>
          </a:p>
          <a:p>
            <a:pPr marL="0" indent="0">
              <a:buNone/>
            </a:pPr>
            <a:r>
              <a:rPr lang="en-US" sz="2000" dirty="0"/>
              <a:t>                .</a:t>
            </a:r>
            <a:r>
              <a:rPr lang="en-US" sz="2000" dirty="0" err="1"/>
              <a:t>setLargeIcon</a:t>
            </a:r>
            <a:r>
              <a:rPr lang="en-US" sz="2000" dirty="0"/>
              <a:t>(</a:t>
            </a:r>
            <a:r>
              <a:rPr lang="en-US" sz="2000" dirty="0" err="1"/>
              <a:t>mBackgroundImageBitmap</a:t>
            </a:r>
            <a:r>
              <a:rPr lang="en-US" sz="2000" dirty="0"/>
              <a:t>)</a:t>
            </a:r>
          </a:p>
          <a:p>
            <a:pPr marL="0" indent="0">
              <a:buNone/>
            </a:pPr>
            <a:r>
              <a:rPr lang="en-US" sz="2000" dirty="0"/>
              <a:t>                .</a:t>
            </a:r>
            <a:r>
              <a:rPr lang="en-US" sz="2000" dirty="0" err="1"/>
              <a:t>setSmallIcon</a:t>
            </a:r>
            <a:r>
              <a:rPr lang="en-US" sz="2000" dirty="0"/>
              <a:t>(R.drawable.wearable_icon_30x30)</a:t>
            </a:r>
          </a:p>
          <a:p>
            <a:pPr marL="0" indent="0">
              <a:buNone/>
            </a:pPr>
            <a:r>
              <a:rPr lang="en-US" sz="2000" dirty="0"/>
              <a:t>                .</a:t>
            </a:r>
            <a:r>
              <a:rPr lang="en-US" sz="2000" dirty="0" err="1"/>
              <a:t>setAutoCancel</a:t>
            </a:r>
            <a:r>
              <a:rPr lang="en-US" sz="2000" dirty="0"/>
              <a:t>(true)</a:t>
            </a:r>
          </a:p>
          <a:p>
            <a:pPr marL="0" indent="0">
              <a:buNone/>
            </a:pPr>
            <a:r>
              <a:rPr lang="en-US" sz="2000" dirty="0"/>
              <a:t>                .</a:t>
            </a:r>
            <a:r>
              <a:rPr lang="en-US" sz="2000" dirty="0" err="1"/>
              <a:t>setStyle</a:t>
            </a:r>
            <a:r>
              <a:rPr lang="en-US" sz="2000" dirty="0"/>
              <a:t>(</a:t>
            </a:r>
            <a:r>
              <a:rPr lang="en-US" sz="2000" dirty="0" err="1"/>
              <a:t>firstPageStyle</a:t>
            </a:r>
            <a:r>
              <a:rPr lang="en-US" sz="2000" dirty="0"/>
              <a:t>)</a:t>
            </a:r>
          </a:p>
          <a:p>
            <a:pPr marL="0" indent="0">
              <a:buNone/>
            </a:pPr>
            <a:r>
              <a:rPr lang="en-US" sz="2000" dirty="0"/>
              <a:t>                .</a:t>
            </a:r>
            <a:r>
              <a:rPr lang="en-US" sz="2000" dirty="0" err="1"/>
              <a:t>setPriority</a:t>
            </a:r>
            <a:r>
              <a:rPr lang="en-US" sz="2000" dirty="0"/>
              <a:t>(</a:t>
            </a:r>
            <a:r>
              <a:rPr lang="en-US" sz="2000" dirty="0" err="1"/>
              <a:t>Notification.PRIORITY_HIGH</a:t>
            </a:r>
            <a:r>
              <a:rPr lang="en-US" sz="2000" dirty="0"/>
              <a:t>)</a:t>
            </a:r>
          </a:p>
          <a:p>
            <a:pPr marL="0" indent="0">
              <a:buNone/>
            </a:pPr>
            <a:r>
              <a:rPr lang="en-US" sz="2000" dirty="0"/>
              <a:t>                .</a:t>
            </a:r>
            <a:r>
              <a:rPr lang="en-US" sz="2000" dirty="0" err="1"/>
              <a:t>setVibrate</a:t>
            </a:r>
            <a:r>
              <a:rPr lang="en-US" sz="2000" dirty="0"/>
              <a:t>(new long[]{1000, 1000, 1000, 1000, 1000, 1000})</a:t>
            </a:r>
          </a:p>
          <a:p>
            <a:pPr marL="0" indent="0">
              <a:buNone/>
            </a:pPr>
            <a:r>
              <a:rPr lang="en-US" sz="2000" dirty="0"/>
              <a:t>               .</a:t>
            </a:r>
            <a:r>
              <a:rPr lang="en-US" sz="2000" dirty="0" err="1"/>
              <a:t>setDeleteIntent</a:t>
            </a:r>
            <a:r>
              <a:rPr lang="en-US" sz="2000" dirty="0"/>
              <a:t>(</a:t>
            </a:r>
            <a:r>
              <a:rPr lang="en-US" sz="2000" dirty="0" err="1"/>
              <a:t>pendingDeleteIntent</a:t>
            </a:r>
            <a:r>
              <a:rPr lang="en-US" sz="2000" dirty="0"/>
              <a:t>)</a:t>
            </a:r>
          </a:p>
          <a:p>
            <a:pPr marL="0" indent="0">
              <a:buNone/>
            </a:pPr>
            <a:r>
              <a:rPr lang="en-US" sz="2000" dirty="0"/>
              <a:t>                .</a:t>
            </a:r>
            <a:r>
              <a:rPr lang="en-US" sz="2000" dirty="0" err="1"/>
              <a:t>setContentIntent</a:t>
            </a:r>
            <a:r>
              <a:rPr lang="en-US" sz="2000" dirty="0"/>
              <a:t>(</a:t>
            </a:r>
            <a:r>
              <a:rPr lang="en-US" sz="2000" dirty="0" err="1"/>
              <a:t>pendingDisplayIntent</a:t>
            </a:r>
            <a:r>
              <a:rPr lang="en-US" sz="20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5238402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198" y="4876053"/>
            <a:ext cx="8985625" cy="1569660"/>
          </a:xfrm>
          <a:prstGeom prst="rect">
            <a:avLst/>
          </a:prstGeom>
          <a:noFill/>
        </p:spPr>
        <p:txBody>
          <a:bodyPr wrap="square" rtlCol="0">
            <a:spAutoFit/>
          </a:bodyPr>
          <a:lstStyle/>
          <a:p>
            <a:r>
              <a:rPr lang="en-US" sz="2400" b="1" dirty="0" smtClean="0">
                <a:solidFill>
                  <a:srgbClr val="1F497D"/>
                </a:solidFill>
              </a:rPr>
              <a:t>All </a:t>
            </a:r>
            <a:r>
              <a:rPr lang="en-US" sz="2400" b="1" dirty="0">
                <a:solidFill>
                  <a:srgbClr val="1F497D"/>
                </a:solidFill>
              </a:rPr>
              <a:t>with heart rate </a:t>
            </a:r>
            <a:r>
              <a:rPr lang="en-US" sz="2400" b="1" dirty="0" smtClean="0">
                <a:solidFill>
                  <a:srgbClr val="1F497D"/>
                </a:solidFill>
              </a:rPr>
              <a:t>monitors, GYRO &amp; Accelerometer (left to right) </a:t>
            </a:r>
            <a:endParaRPr lang="en-US" sz="2400" b="1" dirty="0">
              <a:solidFill>
                <a:srgbClr val="1F497D"/>
              </a:solidFill>
            </a:endParaRPr>
          </a:p>
          <a:p>
            <a:pPr marL="342900" indent="-342900">
              <a:buFont typeface="Arial"/>
              <a:buChar char="•"/>
            </a:pPr>
            <a:r>
              <a:rPr lang="en-US" sz="2400" dirty="0" smtClean="0">
                <a:solidFill>
                  <a:srgbClr val="1F497D"/>
                </a:solidFill>
              </a:rPr>
              <a:t>LG R Watch (Barometer, rugged style)</a:t>
            </a:r>
          </a:p>
          <a:p>
            <a:pPr marL="342900" indent="-342900">
              <a:buFont typeface="Arial"/>
              <a:buChar char="•"/>
            </a:pPr>
            <a:r>
              <a:rPr lang="en-US" sz="2400" dirty="0" smtClean="0">
                <a:solidFill>
                  <a:srgbClr val="1F497D"/>
                </a:solidFill>
              </a:rPr>
              <a:t>Samsung Gear S Watch (3G –  phone calls)</a:t>
            </a:r>
          </a:p>
          <a:p>
            <a:pPr marL="342900" indent="-342900">
              <a:buFont typeface="Arial"/>
              <a:buChar char="•"/>
            </a:pPr>
            <a:r>
              <a:rPr lang="en-US" sz="2400" dirty="0" smtClean="0">
                <a:solidFill>
                  <a:srgbClr val="1F497D"/>
                </a:solidFill>
              </a:rPr>
              <a:t>Sony </a:t>
            </a:r>
            <a:r>
              <a:rPr lang="en-US" sz="2400" dirty="0" err="1" smtClean="0">
                <a:solidFill>
                  <a:srgbClr val="1F497D"/>
                </a:solidFill>
              </a:rPr>
              <a:t>SmartWatch</a:t>
            </a:r>
            <a:r>
              <a:rPr lang="en-US" sz="2400" dirty="0" smtClean="0">
                <a:solidFill>
                  <a:srgbClr val="1F497D"/>
                </a:solidFill>
              </a:rPr>
              <a:t> 3 (GPS)</a:t>
            </a:r>
            <a:endParaRPr lang="en-US" sz="2400" dirty="0">
              <a:solidFill>
                <a:srgbClr val="1F497D"/>
              </a:solidFill>
            </a:endParaRPr>
          </a:p>
        </p:txBody>
      </p:sp>
      <p:sp>
        <p:nvSpPr>
          <p:cNvPr id="8" name="Title 1"/>
          <p:cNvSpPr txBox="1">
            <a:spLocks/>
          </p:cNvSpPr>
          <p:nvPr/>
        </p:nvSpPr>
        <p:spPr>
          <a:xfrm>
            <a:off x="457199" y="963480"/>
            <a:ext cx="8040727" cy="56606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r>
              <a:rPr lang="en-US" sz="2400" dirty="0" smtClean="0"/>
              <a:t>Meet the devices - second wave (all support wear 5.0.1)</a:t>
            </a:r>
            <a:endParaRPr lang="en-US" sz="2400" dirty="0"/>
          </a:p>
        </p:txBody>
      </p:sp>
      <p:sp>
        <p:nvSpPr>
          <p:cNvPr id="10"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11" name="Picture 10"/>
          <p:cNvPicPr>
            <a:picLocks noChangeAspect="1"/>
          </p:cNvPicPr>
          <p:nvPr/>
        </p:nvPicPr>
        <p:blipFill>
          <a:blip r:embed="rId2"/>
          <a:stretch>
            <a:fillRect/>
          </a:stretch>
        </p:blipFill>
        <p:spPr>
          <a:xfrm rot="21047193">
            <a:off x="752786" y="1936760"/>
            <a:ext cx="1853127" cy="2470835"/>
          </a:xfrm>
          <a:prstGeom prst="rect">
            <a:avLst/>
          </a:prstGeom>
        </p:spPr>
      </p:pic>
      <p:pic>
        <p:nvPicPr>
          <p:cNvPr id="12" name="Picture 11"/>
          <p:cNvPicPr>
            <a:picLocks noChangeAspect="1"/>
          </p:cNvPicPr>
          <p:nvPr/>
        </p:nvPicPr>
        <p:blipFill>
          <a:blip r:embed="rId3"/>
          <a:stretch>
            <a:fillRect/>
          </a:stretch>
        </p:blipFill>
        <p:spPr>
          <a:xfrm rot="331177">
            <a:off x="6631215" y="1994142"/>
            <a:ext cx="1866710" cy="2488947"/>
          </a:xfrm>
          <a:prstGeom prst="rect">
            <a:avLst/>
          </a:prstGeom>
        </p:spPr>
      </p:pic>
      <p:pic>
        <p:nvPicPr>
          <p:cNvPr id="16" name="Picture 15" descr="gear_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352" y="1910136"/>
            <a:ext cx="2321731" cy="2409069"/>
          </a:xfrm>
          <a:prstGeom prst="rect">
            <a:avLst/>
          </a:prstGeom>
        </p:spPr>
      </p:pic>
    </p:spTree>
    <p:extLst>
      <p:ext uri="{BB962C8B-B14F-4D97-AF65-F5344CB8AC3E}">
        <p14:creationId xmlns:p14="http://schemas.microsoft.com/office/powerpoint/2010/main" val="52750349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7460"/>
            <a:ext cx="7670800" cy="700156"/>
          </a:xfrm>
        </p:spPr>
        <p:txBody>
          <a:bodyPr>
            <a:noAutofit/>
          </a:bodyPr>
          <a:lstStyle/>
          <a:p>
            <a:r>
              <a:rPr lang="en-US" sz="2400" b="1" dirty="0" smtClean="0"/>
              <a:t> </a:t>
            </a:r>
            <a:r>
              <a:rPr lang="en-US" sz="2400" b="1" dirty="0" err="1" smtClean="0"/>
              <a:t>NotificationCompat.WearableExtender</a:t>
            </a:r>
            <a:endParaRPr lang="en-US" sz="2400" b="1" dirty="0"/>
          </a:p>
        </p:txBody>
      </p:sp>
      <p:sp>
        <p:nvSpPr>
          <p:cNvPr id="3" name="Content Placeholder 2"/>
          <p:cNvSpPr>
            <a:spLocks noGrp="1"/>
          </p:cNvSpPr>
          <p:nvPr>
            <p:ph idx="1"/>
          </p:nvPr>
        </p:nvSpPr>
        <p:spPr>
          <a:xfrm>
            <a:off x="457200" y="2181412"/>
            <a:ext cx="8229600" cy="3944751"/>
          </a:xfrm>
        </p:spPr>
        <p:txBody>
          <a:bodyPr>
            <a:normAutofit/>
          </a:bodyPr>
          <a:lstStyle/>
          <a:p>
            <a:r>
              <a:rPr lang="en-US" sz="2400" dirty="0" smtClean="0"/>
              <a:t>Add Actions, and notifications as pages to the extender. </a:t>
            </a:r>
          </a:p>
          <a:p>
            <a:r>
              <a:rPr lang="en-US" sz="2400" dirty="0" smtClean="0"/>
              <a:t>Add screen timeout periods, set Display Intents, set Content when watch is offline with its handheld, set content height,  set hints, set hint icons, show only the background of hints, set the bottom to scroll, </a:t>
            </a:r>
            <a:r>
              <a:rPr lang="en-US" sz="2400" dirty="0" err="1" smtClean="0"/>
              <a:t>etc</a:t>
            </a:r>
            <a:endParaRPr lang="en-US" sz="2400" dirty="0" smtClean="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97040314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7760"/>
            <a:ext cx="5562600" cy="813989"/>
          </a:xfrm>
        </p:spPr>
        <p:txBody>
          <a:bodyPr>
            <a:normAutofit/>
          </a:bodyPr>
          <a:lstStyle/>
          <a:p>
            <a:r>
              <a:rPr lang="en-US" sz="2400" dirty="0" smtClean="0"/>
              <a:t>Google Maps Navigations</a:t>
            </a:r>
            <a:endParaRPr lang="en-US" sz="2400" dirty="0"/>
          </a:p>
        </p:txBody>
      </p:sp>
      <p:pic>
        <p:nvPicPr>
          <p:cNvPr id="6" name="Picture 5" descr="naviagteLef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552" y="3282146"/>
            <a:ext cx="2359232" cy="2544912"/>
          </a:xfrm>
          <a:prstGeom prst="rect">
            <a:avLst/>
          </a:prstGeom>
        </p:spPr>
      </p:pic>
      <p:pic>
        <p:nvPicPr>
          <p:cNvPr id="7" name="Picture 6" descr="ma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637" y="3282147"/>
            <a:ext cx="2151707" cy="2544912"/>
          </a:xfrm>
          <a:prstGeom prst="rect">
            <a:avLst/>
          </a:prstGeom>
        </p:spPr>
      </p:pic>
      <p:pic>
        <p:nvPicPr>
          <p:cNvPr id="9" name="Picture 8" descr="newDestinati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00" y="3320246"/>
            <a:ext cx="2391999" cy="2512145"/>
          </a:xfrm>
          <a:prstGeom prst="rect">
            <a:avLst/>
          </a:prstGeom>
        </p:spPr>
      </p:pic>
      <p:sp>
        <p:nvSpPr>
          <p:cNvPr id="10" name="TextBox 9"/>
          <p:cNvSpPr txBox="1"/>
          <p:nvPr/>
        </p:nvSpPr>
        <p:spPr>
          <a:xfrm>
            <a:off x="417700" y="1965195"/>
            <a:ext cx="8418837" cy="461665"/>
          </a:xfrm>
          <a:prstGeom prst="rect">
            <a:avLst/>
          </a:prstGeom>
          <a:noFill/>
        </p:spPr>
        <p:txBody>
          <a:bodyPr wrap="square" rtlCol="0">
            <a:spAutoFit/>
          </a:bodyPr>
          <a:lstStyle/>
          <a:p>
            <a:r>
              <a:rPr lang="en-US" sz="2400" dirty="0" smtClean="0">
                <a:solidFill>
                  <a:srgbClr val="1F497D"/>
                </a:solidFill>
              </a:rPr>
              <a:t>Multiple Page notifications example</a:t>
            </a:r>
            <a:endParaRPr lang="en-US" sz="2400" dirty="0">
              <a:solidFill>
                <a:srgbClr val="1F497D"/>
              </a:solidFill>
            </a:endParaRPr>
          </a:p>
        </p:txBody>
      </p:sp>
      <p:sp>
        <p:nvSpPr>
          <p:cNvPr id="8"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91665529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00942"/>
            <a:ext cx="9144000" cy="340658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449294"/>
            <a:ext cx="8229600" cy="520862"/>
          </a:xfrm>
        </p:spPr>
        <p:txBody>
          <a:bodyPr>
            <a:normAutofit/>
          </a:bodyPr>
          <a:lstStyle/>
          <a:p>
            <a:r>
              <a:rPr lang="en-US" sz="2400" dirty="0" smtClean="0"/>
              <a:t>Use </a:t>
            </a:r>
            <a:r>
              <a:rPr lang="en-US" sz="2400" dirty="0"/>
              <a:t>t</a:t>
            </a:r>
            <a:r>
              <a:rPr lang="en-US" sz="2400" dirty="0" smtClean="0"/>
              <a:t>he extender for multi page</a:t>
            </a:r>
            <a:endParaRPr lang="en-US" sz="2400" dirty="0"/>
          </a:p>
        </p:txBody>
      </p:sp>
      <p:sp>
        <p:nvSpPr>
          <p:cNvPr id="3" name="Content Placeholder 2"/>
          <p:cNvSpPr>
            <a:spLocks noGrp="1"/>
          </p:cNvSpPr>
          <p:nvPr>
            <p:ph idx="1"/>
          </p:nvPr>
        </p:nvSpPr>
        <p:spPr>
          <a:xfrm>
            <a:off x="457200" y="2375647"/>
            <a:ext cx="8229600" cy="3750516"/>
          </a:xfrm>
        </p:spPr>
        <p:txBody>
          <a:bodyPr>
            <a:noAutofit/>
          </a:bodyPr>
          <a:lstStyle/>
          <a:p>
            <a:pPr marL="0" indent="0">
              <a:buNone/>
            </a:pPr>
            <a:r>
              <a:rPr lang="en-US" sz="2400" dirty="0" err="1" smtClean="0"/>
              <a:t>NotificationCompat.WearableExtender</a:t>
            </a:r>
            <a:r>
              <a:rPr lang="en-US" sz="2400" dirty="0" smtClean="0"/>
              <a:t> </a:t>
            </a:r>
            <a:r>
              <a:rPr lang="en-US" sz="2400" dirty="0"/>
              <a:t>extender</a:t>
            </a:r>
          </a:p>
          <a:p>
            <a:pPr marL="0" indent="0">
              <a:buNone/>
            </a:pPr>
            <a:r>
              <a:rPr lang="en-US" sz="2400" dirty="0"/>
              <a:t>        </a:t>
            </a:r>
            <a:r>
              <a:rPr lang="en-US" sz="2400" dirty="0" smtClean="0"/>
              <a:t>= </a:t>
            </a:r>
            <a:r>
              <a:rPr lang="en-US" sz="2400" dirty="0"/>
              <a:t>new </a:t>
            </a:r>
            <a:r>
              <a:rPr lang="en-US" sz="2400" dirty="0" err="1"/>
              <a:t>NotificationCompat.WearableExtender</a:t>
            </a:r>
            <a:r>
              <a:rPr lang="en-US" sz="2400" dirty="0"/>
              <a:t>()</a:t>
            </a:r>
          </a:p>
          <a:p>
            <a:pPr marL="0" indent="0">
              <a:buNone/>
            </a:pPr>
            <a:r>
              <a:rPr lang="en-US" sz="2400" dirty="0"/>
              <a:t>                        .</a:t>
            </a:r>
            <a:r>
              <a:rPr lang="en-US" sz="2400" dirty="0" err="1"/>
              <a:t>addPage</a:t>
            </a:r>
            <a:r>
              <a:rPr lang="en-US" sz="2400" dirty="0"/>
              <a:t>(</a:t>
            </a:r>
            <a:r>
              <a:rPr lang="en-US" sz="2400" dirty="0" err="1"/>
              <a:t>secondPageNotification</a:t>
            </a:r>
            <a:r>
              <a:rPr lang="en-US" sz="2400" dirty="0"/>
              <a:t>)</a:t>
            </a:r>
          </a:p>
          <a:p>
            <a:pPr marL="0" indent="0">
              <a:buNone/>
            </a:pPr>
            <a:r>
              <a:rPr lang="en-US" sz="2400" dirty="0"/>
              <a:t>                        .</a:t>
            </a:r>
            <a:r>
              <a:rPr lang="en-US" sz="2400" dirty="0" err="1"/>
              <a:t>addPage</a:t>
            </a:r>
            <a:r>
              <a:rPr lang="en-US" sz="2400" dirty="0"/>
              <a:t>(</a:t>
            </a:r>
            <a:r>
              <a:rPr lang="en-US" sz="2400" dirty="0" err="1"/>
              <a:t>googleMapsPageNotification</a:t>
            </a:r>
            <a:r>
              <a:rPr lang="en-US" sz="2400" dirty="0"/>
              <a:t>)</a:t>
            </a:r>
          </a:p>
          <a:p>
            <a:pPr marL="0" indent="0">
              <a:buNone/>
            </a:pPr>
            <a:r>
              <a:rPr lang="en-US" sz="2400" dirty="0"/>
              <a:t>                        .</a:t>
            </a:r>
            <a:r>
              <a:rPr lang="en-US" sz="2400" dirty="0" err="1"/>
              <a:t>addPage</a:t>
            </a:r>
            <a:r>
              <a:rPr lang="en-US" sz="2400" dirty="0"/>
              <a:t>(</a:t>
            </a:r>
            <a:r>
              <a:rPr lang="en-US" sz="2400" dirty="0" err="1"/>
              <a:t>leftTurnPageNotification</a:t>
            </a:r>
            <a:r>
              <a:rPr lang="en-US" sz="2400" dirty="0"/>
              <a:t>)</a:t>
            </a:r>
          </a:p>
          <a:p>
            <a:pPr marL="0" indent="0">
              <a:buNone/>
            </a:pPr>
            <a:r>
              <a:rPr lang="en-US" sz="2400" dirty="0"/>
              <a:t>                        .</a:t>
            </a:r>
            <a:r>
              <a:rPr lang="en-US" sz="2400" dirty="0" err="1"/>
              <a:t>addPage</a:t>
            </a:r>
            <a:r>
              <a:rPr lang="en-US" sz="2400" dirty="0"/>
              <a:t>(</a:t>
            </a:r>
            <a:r>
              <a:rPr lang="en-US" sz="2400" dirty="0" err="1"/>
              <a:t>tightTurnPageNotification</a:t>
            </a:r>
            <a:r>
              <a:rPr lang="en-US" sz="2400" dirty="0"/>
              <a:t>)</a:t>
            </a:r>
          </a:p>
          <a:p>
            <a:pPr marL="0" indent="0">
              <a:buNone/>
            </a:pPr>
            <a:r>
              <a:rPr lang="en-US" sz="2400" dirty="0" smtClean="0"/>
              <a:t>		      .</a:t>
            </a:r>
            <a:r>
              <a:rPr lang="en-US" sz="2400" dirty="0" err="1"/>
              <a:t>addAction</a:t>
            </a:r>
            <a:r>
              <a:rPr lang="en-US" sz="2400" dirty="0"/>
              <a:t>(action);</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138152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1020"/>
            <a:ext cx="5562600" cy="670274"/>
          </a:xfrm>
        </p:spPr>
        <p:txBody>
          <a:bodyPr>
            <a:normAutofit/>
          </a:bodyPr>
          <a:lstStyle/>
          <a:p>
            <a:r>
              <a:rPr lang="en-US" sz="2400" dirty="0" smtClean="0"/>
              <a:t>Add the extender and send the notification</a:t>
            </a:r>
            <a:endParaRPr lang="en-US" sz="2400" dirty="0"/>
          </a:p>
        </p:txBody>
      </p:sp>
      <p:sp>
        <p:nvSpPr>
          <p:cNvPr id="3" name="Content Placeholder 2"/>
          <p:cNvSpPr>
            <a:spLocks noGrp="1"/>
          </p:cNvSpPr>
          <p:nvPr>
            <p:ph idx="1"/>
          </p:nvPr>
        </p:nvSpPr>
        <p:spPr>
          <a:xfrm>
            <a:off x="457200" y="2405529"/>
            <a:ext cx="8229600" cy="3720634"/>
          </a:xfrm>
        </p:spPr>
        <p:txBody>
          <a:bodyPr>
            <a:noAutofit/>
          </a:bodyPr>
          <a:lstStyle/>
          <a:p>
            <a:pPr marL="0" indent="0">
              <a:buNone/>
            </a:pPr>
            <a:r>
              <a:rPr lang="en-US" sz="2400" dirty="0"/>
              <a:t> Notification notification = builder</a:t>
            </a:r>
          </a:p>
          <a:p>
            <a:pPr marL="0" indent="0">
              <a:buNone/>
            </a:pPr>
            <a:r>
              <a:rPr lang="en-US" sz="2400" dirty="0"/>
              <a:t>                .extend(  extender )</a:t>
            </a:r>
          </a:p>
          <a:p>
            <a:pPr marL="0" indent="0">
              <a:buNone/>
            </a:pPr>
            <a:r>
              <a:rPr lang="en-US" sz="2400" dirty="0"/>
              <a:t>                .build()</a:t>
            </a:r>
            <a:r>
              <a:rPr lang="en-US" sz="2400" dirty="0" smtClean="0"/>
              <a:t>;</a:t>
            </a:r>
            <a:endParaRPr lang="en-US" sz="2400" dirty="0"/>
          </a:p>
          <a:p>
            <a:pPr marL="0" indent="0">
              <a:buNone/>
            </a:pPr>
            <a:r>
              <a:rPr lang="en-US" sz="2400" dirty="0" err="1" smtClean="0"/>
              <a:t>NotificationManagerCompat</a:t>
            </a:r>
            <a:r>
              <a:rPr lang="en-US" sz="2400" dirty="0" smtClean="0"/>
              <a:t> </a:t>
            </a:r>
            <a:r>
              <a:rPr lang="en-US" sz="2400" dirty="0" err="1" smtClean="0"/>
              <a:t>notificationManagerCompat</a:t>
            </a:r>
            <a:endParaRPr lang="en-US" sz="2400" dirty="0" smtClean="0"/>
          </a:p>
          <a:p>
            <a:pPr marL="0" indent="0">
              <a:buNone/>
            </a:pPr>
            <a:r>
              <a:rPr lang="en-US" sz="2400" dirty="0" smtClean="0"/>
              <a:t> 	= </a:t>
            </a:r>
            <a:r>
              <a:rPr lang="en-US" sz="2400" dirty="0" err="1"/>
              <a:t>NotificationManagerCompat.from</a:t>
            </a:r>
            <a:r>
              <a:rPr lang="en-US" sz="2400" dirty="0"/>
              <a:t>(this);</a:t>
            </a:r>
          </a:p>
          <a:p>
            <a:pPr marL="0" indent="0">
              <a:buNone/>
            </a:pPr>
            <a:r>
              <a:rPr lang="en-US" sz="2400" dirty="0"/>
              <a:t> </a:t>
            </a:r>
            <a:r>
              <a:rPr lang="en-US" sz="2400" dirty="0" err="1" smtClean="0"/>
              <a:t>notificationManagerCompat.notify</a:t>
            </a:r>
            <a:r>
              <a:rPr lang="en-US" sz="2400" dirty="0"/>
              <a:t>(</a:t>
            </a:r>
            <a:r>
              <a:rPr lang="en-US" sz="2400" dirty="0" err="1"/>
              <a:t>notificationId</a:t>
            </a:r>
            <a:r>
              <a:rPr lang="en-US" sz="2400" dirty="0"/>
              <a:t>++, </a:t>
            </a:r>
            <a:r>
              <a:rPr lang="en-US" sz="2400" dirty="0" smtClean="0"/>
              <a:t>					             notification</a:t>
            </a:r>
            <a:r>
              <a:rPr lang="en-US" sz="24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1702339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7687"/>
            <a:ext cx="5562600" cy="610510"/>
          </a:xfrm>
        </p:spPr>
        <p:txBody>
          <a:bodyPr>
            <a:normAutofit/>
          </a:bodyPr>
          <a:lstStyle/>
          <a:p>
            <a:r>
              <a:rPr lang="en-US" sz="2400" dirty="0" smtClean="0"/>
              <a:t>Data Layer communications</a:t>
            </a:r>
            <a:endParaRPr lang="en-US" sz="2400" dirty="0"/>
          </a:p>
        </p:txBody>
      </p:sp>
      <p:sp>
        <p:nvSpPr>
          <p:cNvPr id="3" name="Content Placeholder 2"/>
          <p:cNvSpPr>
            <a:spLocks noGrp="1"/>
          </p:cNvSpPr>
          <p:nvPr>
            <p:ph idx="1"/>
          </p:nvPr>
        </p:nvSpPr>
        <p:spPr>
          <a:xfrm>
            <a:off x="457200" y="2399098"/>
            <a:ext cx="8686800" cy="3302281"/>
          </a:xfrm>
        </p:spPr>
        <p:txBody>
          <a:bodyPr>
            <a:noAutofit/>
          </a:bodyPr>
          <a:lstStyle/>
          <a:p>
            <a:pPr marL="0" indent="0">
              <a:buNone/>
            </a:pPr>
            <a:r>
              <a:rPr lang="en-US" sz="2400" dirty="0" smtClean="0"/>
              <a:t>Three Interfaces using Google Play Services</a:t>
            </a:r>
          </a:p>
          <a:p>
            <a:pPr marL="0" indent="0">
              <a:buNone/>
            </a:pPr>
            <a:endParaRPr lang="en-US" sz="2400" dirty="0" smtClean="0"/>
          </a:p>
          <a:p>
            <a:r>
              <a:rPr lang="en-US" sz="2400" dirty="0" err="1" smtClean="0"/>
              <a:t>com.google.android.gms.wearable.</a:t>
            </a:r>
            <a:r>
              <a:rPr lang="en-US" sz="2400" b="1" dirty="0" err="1" smtClean="0"/>
              <a:t>DataApi.DataListener</a:t>
            </a:r>
            <a:endParaRPr lang="en-US" sz="2400" b="1" dirty="0"/>
          </a:p>
          <a:p>
            <a:r>
              <a:rPr lang="en-US" sz="2400" dirty="0" err="1" smtClean="0"/>
              <a:t>com.google.android.gms.wearable</a:t>
            </a:r>
            <a:r>
              <a:rPr lang="en-US" sz="2400" b="1" dirty="0" err="1" smtClean="0"/>
              <a:t>.MessageApi.MessageListener</a:t>
            </a:r>
            <a:endParaRPr lang="en-US" sz="2400" b="1" dirty="0" smtClean="0"/>
          </a:p>
          <a:p>
            <a:r>
              <a:rPr lang="en-US" sz="2400" dirty="0" err="1"/>
              <a:t>com.google.android.gms.wearable.</a:t>
            </a:r>
            <a:r>
              <a:rPr lang="en-US" sz="2400" b="1" dirty="0" err="1"/>
              <a:t>NodeApi.NodeListener</a:t>
            </a:r>
            <a:endParaRPr lang="en-US" sz="2400" b="1"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90469578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813989"/>
          </a:xfrm>
        </p:spPr>
        <p:txBody>
          <a:bodyPr>
            <a:normAutofit/>
          </a:bodyPr>
          <a:lstStyle/>
          <a:p>
            <a:r>
              <a:rPr lang="en-US" sz="2400" dirty="0" smtClean="0"/>
              <a:t>The Android Wear software Architecture</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pic>
        <p:nvPicPr>
          <p:cNvPr id="21" name="Picture 20" descr="archiectsure.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79" y="1896527"/>
            <a:ext cx="7795639" cy="4637453"/>
          </a:xfrm>
          <a:prstGeom prst="rect">
            <a:avLst/>
          </a:prstGeom>
        </p:spPr>
      </p:pic>
    </p:spTree>
    <p:extLst>
      <p:ext uri="{BB962C8B-B14F-4D97-AF65-F5344CB8AC3E}">
        <p14:creationId xmlns:p14="http://schemas.microsoft.com/office/powerpoint/2010/main" val="396142279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8627"/>
            <a:ext cx="5562600" cy="610509"/>
          </a:xfrm>
        </p:spPr>
        <p:txBody>
          <a:bodyPr>
            <a:normAutofit/>
          </a:bodyPr>
          <a:lstStyle/>
          <a:p>
            <a:r>
              <a:rPr lang="en-US" sz="2800" dirty="0" smtClean="0"/>
              <a:t>Detail:</a:t>
            </a:r>
            <a:endParaRPr lang="en-US" sz="2800" dirty="0"/>
          </a:p>
        </p:txBody>
      </p:sp>
      <p:pic>
        <p:nvPicPr>
          <p:cNvPr id="4" name="Picture 3" descr="datalay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43" y="1717279"/>
            <a:ext cx="8280254" cy="4659976"/>
          </a:xfrm>
          <a:prstGeom prst="rect">
            <a:avLst/>
          </a:prstGeom>
        </p:spPr>
      </p:pic>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2702573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768122"/>
            <a:ext cx="9144000" cy="2761167"/>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228495"/>
            <a:ext cx="5562600" cy="813989"/>
          </a:xfrm>
        </p:spPr>
        <p:txBody>
          <a:bodyPr/>
          <a:lstStyle/>
          <a:p>
            <a:r>
              <a:rPr lang="en-US" sz="2400" dirty="0" err="1" smtClean="0"/>
              <a:t>NodeListener</a:t>
            </a:r>
            <a:endParaRPr lang="en-US" sz="2400" dirty="0"/>
          </a:p>
        </p:txBody>
      </p:sp>
      <p:sp>
        <p:nvSpPr>
          <p:cNvPr id="3" name="Content Placeholder 2"/>
          <p:cNvSpPr>
            <a:spLocks noGrp="1"/>
          </p:cNvSpPr>
          <p:nvPr>
            <p:ph idx="1"/>
          </p:nvPr>
        </p:nvSpPr>
        <p:spPr>
          <a:xfrm>
            <a:off x="457200" y="2117189"/>
            <a:ext cx="8229600" cy="4525963"/>
          </a:xfrm>
        </p:spPr>
        <p:txBody>
          <a:bodyPr>
            <a:noAutofit/>
          </a:bodyPr>
          <a:lstStyle/>
          <a:p>
            <a:r>
              <a:rPr lang="en-US" sz="2400" dirty="0" smtClean="0"/>
              <a:t>Used when the wear device is in or out of touch with the handheld over Bluetooth</a:t>
            </a:r>
          </a:p>
          <a:p>
            <a:r>
              <a:rPr lang="en-US" sz="2400" dirty="0" smtClean="0"/>
              <a:t>Have to </a:t>
            </a:r>
            <a:r>
              <a:rPr lang="en-US" sz="2400" b="1" dirty="0" smtClean="0"/>
              <a:t>implement</a:t>
            </a:r>
            <a:r>
              <a:rPr lang="en-US" sz="2400" dirty="0" smtClean="0"/>
              <a:t> 2 methods</a:t>
            </a:r>
          </a:p>
          <a:p>
            <a:endParaRPr lang="en-US" sz="2400" dirty="0" smtClean="0"/>
          </a:p>
          <a:p>
            <a:pPr marL="0" indent="0">
              <a:buNone/>
            </a:pPr>
            <a:r>
              <a:rPr lang="en-US" sz="2400" dirty="0" err="1" smtClean="0"/>
              <a:t>onPeerConnected</a:t>
            </a:r>
            <a:r>
              <a:rPr lang="en-US" sz="2400" dirty="0" smtClean="0"/>
              <a:t>(</a:t>
            </a:r>
          </a:p>
          <a:p>
            <a:pPr marL="0" indent="0">
              <a:buNone/>
            </a:pPr>
            <a:r>
              <a:rPr lang="en-US" sz="2400" dirty="0" smtClean="0"/>
              <a:t>	</a:t>
            </a:r>
            <a:r>
              <a:rPr lang="en-US" sz="2400" dirty="0" err="1" smtClean="0"/>
              <a:t>com.google.android.gms.wearable.Node</a:t>
            </a:r>
            <a:r>
              <a:rPr lang="en-US" sz="2400" dirty="0" smtClean="0"/>
              <a:t> node</a:t>
            </a:r>
          </a:p>
          <a:p>
            <a:pPr marL="0" indent="0">
              <a:buNone/>
            </a:pPr>
            <a:r>
              <a:rPr lang="en-US" sz="2400" dirty="0"/>
              <a:t>	</a:t>
            </a:r>
            <a:r>
              <a:rPr lang="en-US" sz="2400" dirty="0" smtClean="0"/>
              <a:t>);</a:t>
            </a:r>
            <a:endParaRPr lang="en-US" sz="2400" dirty="0"/>
          </a:p>
          <a:p>
            <a:pPr marL="0" indent="0">
              <a:buNone/>
            </a:pPr>
            <a:r>
              <a:rPr lang="en-US" sz="2400" dirty="0" err="1" smtClean="0"/>
              <a:t>onPeerDisconnected</a:t>
            </a:r>
            <a:r>
              <a:rPr lang="en-US" sz="2400" dirty="0" smtClean="0"/>
              <a:t>(</a:t>
            </a:r>
          </a:p>
          <a:p>
            <a:pPr marL="0" indent="0">
              <a:buNone/>
            </a:pPr>
            <a:r>
              <a:rPr lang="en-US" sz="2400" dirty="0" smtClean="0"/>
              <a:t>	</a:t>
            </a:r>
            <a:r>
              <a:rPr lang="en-US" sz="2400" dirty="0" err="1" smtClean="0"/>
              <a:t>com.google.android.gms.wearable.Node</a:t>
            </a:r>
            <a:r>
              <a:rPr lang="en-US" sz="2400" dirty="0" smtClean="0"/>
              <a:t> node</a:t>
            </a:r>
          </a:p>
          <a:p>
            <a:pPr marL="0" indent="0">
              <a:buNone/>
            </a:pPr>
            <a:r>
              <a:rPr lang="en-US" sz="2400" dirty="0"/>
              <a:t>	</a:t>
            </a:r>
            <a:r>
              <a:rPr lang="en-US" sz="2400" dirty="0" smtClean="0"/>
              <a:t>)</a:t>
            </a:r>
            <a:r>
              <a:rPr lang="en-US" sz="24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08537120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4855"/>
            <a:ext cx="5562600" cy="813989"/>
          </a:xfrm>
        </p:spPr>
        <p:txBody>
          <a:bodyPr>
            <a:normAutofit fontScale="90000"/>
          </a:bodyPr>
          <a:lstStyle/>
          <a:p>
            <a:r>
              <a:rPr lang="en-US" sz="2400" dirty="0" err="1" smtClean="0"/>
              <a:t>DataApi.DataListener</a:t>
            </a:r>
            <a:r>
              <a:rPr lang="en-US" sz="2400" dirty="0"/>
              <a:t/>
            </a:r>
            <a:br>
              <a:rPr lang="en-US" sz="2400" dirty="0"/>
            </a:br>
            <a:endParaRPr lang="en-US" sz="2400" dirty="0"/>
          </a:p>
        </p:txBody>
      </p:sp>
      <p:sp>
        <p:nvSpPr>
          <p:cNvPr id="3" name="Content Placeholder 2"/>
          <p:cNvSpPr>
            <a:spLocks noGrp="1"/>
          </p:cNvSpPr>
          <p:nvPr>
            <p:ph idx="1"/>
          </p:nvPr>
        </p:nvSpPr>
        <p:spPr>
          <a:xfrm>
            <a:off x="457200" y="2363423"/>
            <a:ext cx="8229600" cy="4525963"/>
          </a:xfrm>
        </p:spPr>
        <p:txBody>
          <a:bodyPr>
            <a:noAutofit/>
          </a:bodyPr>
          <a:lstStyle/>
          <a:p>
            <a:pPr marL="0" indent="0">
              <a:buNone/>
            </a:pPr>
            <a:r>
              <a:rPr lang="en-US" sz="2400" dirty="0" smtClean="0"/>
              <a:t>void </a:t>
            </a:r>
            <a:r>
              <a:rPr lang="en-US" sz="2400" dirty="0" err="1" smtClean="0"/>
              <a:t>onDataChanged</a:t>
            </a:r>
            <a:r>
              <a:rPr lang="en-US" sz="2400" dirty="0" smtClean="0"/>
              <a:t>(</a:t>
            </a:r>
          </a:p>
          <a:p>
            <a:pPr marL="0" indent="0">
              <a:buNone/>
            </a:pPr>
            <a:r>
              <a:rPr lang="en-US" sz="2400" dirty="0" err="1" smtClean="0"/>
              <a:t>com.google.android.gms.wearable.DataEventBuffer</a:t>
            </a:r>
            <a:r>
              <a:rPr lang="en-US" sz="2400" dirty="0" smtClean="0"/>
              <a:t> </a:t>
            </a:r>
            <a:r>
              <a:rPr lang="en-US" sz="2400" dirty="0" err="1"/>
              <a:t>dataEventBuffer</a:t>
            </a:r>
            <a:r>
              <a:rPr lang="en-US" sz="2400" dirty="0"/>
              <a:t>)</a:t>
            </a:r>
            <a:r>
              <a:rPr lang="en-US" sz="2400" dirty="0" smtClean="0"/>
              <a:t>;</a:t>
            </a:r>
          </a:p>
          <a:p>
            <a:pPr marL="0" indent="0">
              <a:buNone/>
            </a:pPr>
            <a:endParaRPr lang="en-US" sz="2400" dirty="0" smtClean="0"/>
          </a:p>
          <a:p>
            <a:r>
              <a:rPr lang="en-US" sz="2400" dirty="0" smtClean="0"/>
              <a:t>Called </a:t>
            </a:r>
            <a:r>
              <a:rPr lang="en-US" sz="2400" dirty="0"/>
              <a:t>when data item objects are created, changed, or deleted. An event on one side of a connection triggers this callback on both sides.</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75407571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0239"/>
            <a:ext cx="5562600" cy="813989"/>
          </a:xfrm>
        </p:spPr>
        <p:txBody>
          <a:bodyPr>
            <a:normAutofit/>
          </a:bodyPr>
          <a:lstStyle/>
          <a:p>
            <a:r>
              <a:rPr lang="en-US" sz="2400" dirty="0" err="1"/>
              <a:t>MessageApi.MessageListener</a:t>
            </a:r>
            <a:endParaRPr lang="en-US" sz="2400" dirty="0"/>
          </a:p>
        </p:txBody>
      </p:sp>
      <p:sp>
        <p:nvSpPr>
          <p:cNvPr id="3" name="Content Placeholder 2"/>
          <p:cNvSpPr>
            <a:spLocks noGrp="1"/>
          </p:cNvSpPr>
          <p:nvPr>
            <p:ph idx="1"/>
          </p:nvPr>
        </p:nvSpPr>
        <p:spPr>
          <a:xfrm>
            <a:off x="457200" y="2101918"/>
            <a:ext cx="8229600" cy="4525963"/>
          </a:xfrm>
        </p:spPr>
        <p:txBody>
          <a:bodyPr>
            <a:noAutofit/>
          </a:bodyPr>
          <a:lstStyle/>
          <a:p>
            <a:r>
              <a:rPr lang="en-US" sz="2400" dirty="0" err="1" smtClean="0"/>
              <a:t>onMessageReceived</a:t>
            </a:r>
            <a:r>
              <a:rPr lang="en-US" sz="2400" dirty="0"/>
              <a:t>(</a:t>
            </a:r>
            <a:r>
              <a:rPr lang="en-US" sz="2400" dirty="0" err="1"/>
              <a:t>com.google.android.gms.wearable.MessageEvent</a:t>
            </a:r>
            <a:r>
              <a:rPr lang="en-US" sz="2400" dirty="0"/>
              <a:t> </a:t>
            </a:r>
            <a:r>
              <a:rPr lang="en-US" sz="2400" dirty="0" err="1"/>
              <a:t>messageEvent</a:t>
            </a:r>
            <a:r>
              <a:rPr lang="en-US" sz="2400" dirty="0"/>
              <a:t>)</a:t>
            </a:r>
            <a:r>
              <a:rPr lang="en-US" sz="2400" dirty="0" smtClean="0"/>
              <a:t>;</a:t>
            </a:r>
          </a:p>
          <a:p>
            <a:r>
              <a:rPr lang="en-US" sz="2400" dirty="0"/>
              <a:t>A message sent from one side of a connection triggers this callback on the other side of the connection</a:t>
            </a:r>
            <a:r>
              <a:rPr lang="en-US" sz="2400" dirty="0" smtClean="0"/>
              <a:t>.</a:t>
            </a:r>
          </a:p>
          <a:p>
            <a:r>
              <a:rPr lang="en-US" sz="2400" dirty="0" smtClean="0"/>
              <a:t>A </a:t>
            </a:r>
            <a:r>
              <a:rPr lang="en-US" sz="2400" dirty="0" err="1" smtClean="0"/>
              <a:t>MessageEvent</a:t>
            </a:r>
            <a:r>
              <a:rPr lang="en-US" sz="2400" dirty="0" smtClean="0"/>
              <a:t> is passed that contains data, which </a:t>
            </a:r>
            <a:r>
              <a:rPr lang="en-US" sz="2400" dirty="0" err="1" smtClean="0"/>
              <a:t>uri</a:t>
            </a:r>
            <a:r>
              <a:rPr lang="en-US" sz="2400" dirty="0" smtClean="0"/>
              <a:t> sent it and the source node id (handheld)</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6035819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143000"/>
            <a:ext cx="5804839" cy="471900"/>
          </a:xfrm>
        </p:spPr>
        <p:txBody>
          <a:bodyPr>
            <a:noAutofit/>
          </a:bodyPr>
          <a:lstStyle/>
          <a:p>
            <a:pPr marL="0" indent="0">
              <a:buNone/>
            </a:pPr>
            <a:r>
              <a:rPr lang="en-US" sz="2400" dirty="0" smtClean="0"/>
              <a:t>The Wear Experience – Material Design</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2" name="cuecard_animatio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75648" y="2058358"/>
            <a:ext cx="3385361" cy="3385361"/>
          </a:xfrm>
          <a:prstGeom prst="rect">
            <a:avLst/>
          </a:prstGeom>
          <a:noFill/>
          <a:ln>
            <a:noFill/>
          </a:ln>
        </p:spPr>
      </p:pic>
      <p:pic>
        <p:nvPicPr>
          <p:cNvPr id="4" name="pages_animation.gi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49700" y="2058358"/>
            <a:ext cx="3394101" cy="3394101"/>
          </a:xfrm>
          <a:prstGeom prst="rect">
            <a:avLst/>
          </a:prstGeom>
          <a:noFill/>
          <a:ln>
            <a:noFill/>
          </a:ln>
        </p:spPr>
      </p:pic>
    </p:spTree>
    <p:extLst>
      <p:ext uri="{BB962C8B-B14F-4D97-AF65-F5344CB8AC3E}">
        <p14:creationId xmlns:p14="http://schemas.microsoft.com/office/powerpoint/2010/main" val="175181949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3205"/>
            <a:ext cx="5562600" cy="813989"/>
          </a:xfrm>
        </p:spPr>
        <p:txBody>
          <a:bodyPr>
            <a:normAutofit/>
          </a:bodyPr>
          <a:lstStyle/>
          <a:p>
            <a:r>
              <a:rPr lang="en-US" sz="2400" dirty="0" err="1" smtClean="0"/>
              <a:t>WearableListenerService</a:t>
            </a:r>
            <a:endParaRPr lang="en-US" sz="2400" dirty="0"/>
          </a:p>
        </p:txBody>
      </p:sp>
      <p:sp>
        <p:nvSpPr>
          <p:cNvPr id="3" name="Content Placeholder 2"/>
          <p:cNvSpPr>
            <a:spLocks noGrp="1"/>
          </p:cNvSpPr>
          <p:nvPr>
            <p:ph idx="1"/>
          </p:nvPr>
        </p:nvSpPr>
        <p:spPr>
          <a:xfrm>
            <a:off x="457200" y="2120431"/>
            <a:ext cx="8229600" cy="4525963"/>
          </a:xfrm>
        </p:spPr>
        <p:txBody>
          <a:bodyPr>
            <a:noAutofit/>
          </a:bodyPr>
          <a:lstStyle/>
          <a:p>
            <a:r>
              <a:rPr lang="en-US" sz="2400" dirty="0" smtClean="0"/>
              <a:t>Create a Service class that extends from </a:t>
            </a:r>
            <a:r>
              <a:rPr lang="en-US" sz="2400" dirty="0" err="1" smtClean="0"/>
              <a:t>WearableListenerService</a:t>
            </a:r>
            <a:r>
              <a:rPr lang="en-US" sz="2400" dirty="0" smtClean="0"/>
              <a:t> in you wearable </a:t>
            </a:r>
          </a:p>
          <a:p>
            <a:r>
              <a:rPr lang="en-US" sz="2400" dirty="0" smtClean="0"/>
              <a:t>This service runs in the background on the wearable and responds when the handheld sends data to it via notifications or via one of its data layer interfaces (e.g. like </a:t>
            </a:r>
            <a:r>
              <a:rPr lang="en-US" sz="2400" dirty="0" err="1" smtClean="0"/>
              <a:t>DataApi.DataListener</a:t>
            </a:r>
            <a:r>
              <a:rPr lang="en-US" sz="2400" dirty="0" smtClean="0"/>
              <a:t>)</a:t>
            </a:r>
          </a:p>
          <a:p>
            <a:r>
              <a:rPr lang="en-US" sz="2400" dirty="0" smtClean="0"/>
              <a:t>You specify in the </a:t>
            </a:r>
            <a:r>
              <a:rPr lang="en-US" sz="2400" dirty="0" err="1" smtClean="0"/>
              <a:t>wearble</a:t>
            </a:r>
            <a:r>
              <a:rPr lang="en-US" sz="2400" dirty="0" smtClean="0"/>
              <a:t> manifest the intent filter to bind the service needed</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42431070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211591"/>
            <a:ext cx="9144000" cy="1646409"/>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t>UX – </a:t>
            </a:r>
            <a:r>
              <a:rPr lang="en-US" sz="2400" dirty="0" smtClean="0">
                <a:solidFill>
                  <a:srgbClr val="1F497D"/>
                </a:solidFill>
              </a:rPr>
              <a:t>Custom Layouts and Notifications</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5262980"/>
          </a:xfrm>
          <a:prstGeom prst="rect">
            <a:avLst/>
          </a:prstGeom>
          <a:noFill/>
        </p:spPr>
        <p:txBody>
          <a:bodyPr wrap="square" rtlCol="0">
            <a:spAutoFit/>
          </a:bodyPr>
          <a:lstStyle/>
          <a:p>
            <a:r>
              <a:rPr lang="en-US" sz="1600" b="1" dirty="0" smtClean="0">
                <a:solidFill>
                  <a:srgbClr val="1F497D"/>
                </a:solidFill>
              </a:rPr>
              <a:t>Custom Wear layouts and notifications ARE supported by Android</a:t>
            </a:r>
            <a:r>
              <a:rPr lang="en-US" sz="1600" dirty="0" smtClean="0">
                <a:solidFill>
                  <a:srgbClr val="1F497D"/>
                </a:solidFill>
              </a:rPr>
              <a:t>.  However keep these two facts in mind when considering this path:</a:t>
            </a:r>
          </a:p>
          <a:p>
            <a:endParaRPr lang="en-US" sz="1600" dirty="0" smtClean="0">
              <a:solidFill>
                <a:srgbClr val="1F497D"/>
              </a:solidFill>
            </a:endParaRPr>
          </a:p>
          <a:p>
            <a:r>
              <a:rPr lang="en-US" sz="1600" b="1" dirty="0" smtClean="0">
                <a:solidFill>
                  <a:srgbClr val="1F497D"/>
                </a:solidFill>
              </a:rPr>
              <a:t>If building a custom layout…</a:t>
            </a:r>
          </a:p>
          <a:p>
            <a:r>
              <a:rPr lang="en-US" sz="1600" dirty="0" smtClean="0">
                <a:solidFill>
                  <a:srgbClr val="1F497D"/>
                </a:solidFill>
              </a:rPr>
              <a:t>do not simply </a:t>
            </a:r>
            <a:r>
              <a:rPr lang="en-US" sz="1600" dirty="0">
                <a:solidFill>
                  <a:srgbClr val="1F497D"/>
                </a:solidFill>
              </a:rPr>
              <a:t>port functionality and the UI from a handheld app and expect a good </a:t>
            </a:r>
            <a:r>
              <a:rPr lang="en-US" sz="1600" dirty="0" smtClean="0">
                <a:solidFill>
                  <a:srgbClr val="1F497D"/>
                </a:solidFill>
              </a:rPr>
              <a:t>experience</a:t>
            </a:r>
          </a:p>
          <a:p>
            <a:endParaRPr lang="en-US" sz="1600" dirty="0" smtClean="0">
              <a:solidFill>
                <a:srgbClr val="1F497D"/>
              </a:solidFill>
            </a:endParaRPr>
          </a:p>
          <a:p>
            <a:r>
              <a:rPr lang="en-US" sz="1600" b="1" dirty="0" smtClean="0">
                <a:solidFill>
                  <a:srgbClr val="1F497D"/>
                </a:solidFill>
              </a:rPr>
              <a:t>If building a custom notification…</a:t>
            </a:r>
          </a:p>
          <a:p>
            <a:r>
              <a:rPr lang="en-US" sz="1600" dirty="0" smtClean="0">
                <a:solidFill>
                  <a:srgbClr val="1F497D"/>
                </a:solidFill>
              </a:rPr>
              <a:t>you can issue this notification from the wearable only, it will not sync with your handheld</a:t>
            </a:r>
          </a:p>
          <a:p>
            <a:endParaRPr lang="en-US" sz="1600" dirty="0" smtClean="0">
              <a:solidFill>
                <a:srgbClr val="1F497D"/>
              </a:solidFill>
            </a:endParaRPr>
          </a:p>
          <a:p>
            <a:r>
              <a:rPr lang="en-US" sz="1600" dirty="0" smtClean="0">
                <a:solidFill>
                  <a:srgbClr val="1F497D"/>
                </a:solidFill>
              </a:rPr>
              <a:t>In either case, Google recommends you use the </a:t>
            </a:r>
            <a:r>
              <a:rPr lang="en-US" sz="1600" b="1" dirty="0" smtClean="0">
                <a:solidFill>
                  <a:srgbClr val="1F497D"/>
                </a:solidFill>
              </a:rPr>
              <a:t>Wearable </a:t>
            </a:r>
            <a:r>
              <a:rPr lang="en-US" sz="1600" b="1" dirty="0">
                <a:solidFill>
                  <a:srgbClr val="1F497D"/>
                </a:solidFill>
              </a:rPr>
              <a:t>UI </a:t>
            </a:r>
            <a:r>
              <a:rPr lang="en-US" sz="1600" b="1" dirty="0" smtClean="0">
                <a:solidFill>
                  <a:srgbClr val="1F497D"/>
                </a:solidFill>
              </a:rPr>
              <a:t>Library</a:t>
            </a:r>
            <a:r>
              <a:rPr lang="en-US" sz="1600" dirty="0" smtClean="0">
                <a:solidFill>
                  <a:srgbClr val="1F497D"/>
                </a:solidFill>
              </a:rPr>
              <a:t>, which offers UI widgets that adhere to the look and functionality of Wear.  This lib is automatically added as a </a:t>
            </a:r>
            <a:r>
              <a:rPr lang="en-US" sz="1600" dirty="0" err="1" smtClean="0">
                <a:solidFill>
                  <a:srgbClr val="1F497D"/>
                </a:solidFill>
              </a:rPr>
              <a:t>gradle</a:t>
            </a:r>
            <a:r>
              <a:rPr lang="en-US" sz="1600" dirty="0" smtClean="0">
                <a:solidFill>
                  <a:srgbClr val="1F497D"/>
                </a:solidFill>
              </a:rPr>
              <a:t> dependency when creating your project with the Android Studio wizard.</a:t>
            </a:r>
          </a:p>
          <a:p>
            <a:endParaRPr lang="en-US" sz="1600" dirty="0">
              <a:solidFill>
                <a:srgbClr val="1F497D"/>
              </a:solidFill>
            </a:endParaRPr>
          </a:p>
          <a:p>
            <a:endParaRPr lang="en-US" sz="1600" dirty="0" smtClean="0">
              <a:solidFill>
                <a:schemeClr val="tx2"/>
              </a:solidFill>
            </a:endParaRPr>
          </a:p>
          <a:p>
            <a:r>
              <a:rPr lang="en-US" sz="1600" dirty="0" smtClean="0">
                <a:solidFill>
                  <a:schemeClr val="tx2"/>
                </a:solidFill>
              </a:rPr>
              <a:t>dependencies </a:t>
            </a:r>
            <a:r>
              <a:rPr lang="en-US" sz="1600" dirty="0">
                <a:solidFill>
                  <a:schemeClr val="tx2"/>
                </a:solidFill>
              </a:rPr>
              <a:t>{</a:t>
            </a:r>
          </a:p>
          <a:p>
            <a:r>
              <a:rPr lang="en-US" sz="1600" dirty="0">
                <a:solidFill>
                  <a:schemeClr val="tx2"/>
                </a:solidFill>
              </a:rPr>
              <a:t>    compile </a:t>
            </a:r>
            <a:r>
              <a:rPr lang="en-US" sz="1600" dirty="0" err="1">
                <a:solidFill>
                  <a:schemeClr val="tx2"/>
                </a:solidFill>
              </a:rPr>
              <a:t>fileTree</a:t>
            </a:r>
            <a:r>
              <a:rPr lang="en-US" sz="1600" dirty="0">
                <a:solidFill>
                  <a:schemeClr val="tx2"/>
                </a:solidFill>
              </a:rPr>
              <a:t>(</a:t>
            </a:r>
            <a:r>
              <a:rPr lang="en-US" sz="1600" dirty="0" err="1">
                <a:solidFill>
                  <a:schemeClr val="tx2"/>
                </a:solidFill>
              </a:rPr>
              <a:t>dir</a:t>
            </a:r>
            <a:r>
              <a:rPr lang="en-US" sz="1600" dirty="0">
                <a:solidFill>
                  <a:schemeClr val="tx2"/>
                </a:solidFill>
              </a:rPr>
              <a:t>: 'libs', include: ['*.jar'])</a:t>
            </a:r>
          </a:p>
          <a:p>
            <a:r>
              <a:rPr lang="en-US" sz="1600" b="1" dirty="0">
                <a:solidFill>
                  <a:schemeClr val="tx2"/>
                </a:solidFill>
              </a:rPr>
              <a:t>    compile '</a:t>
            </a:r>
            <a:r>
              <a:rPr lang="en-US" sz="1600" b="1" dirty="0" err="1">
                <a:solidFill>
                  <a:schemeClr val="tx2"/>
                </a:solidFill>
              </a:rPr>
              <a:t>com.google.android.support:wearable</a:t>
            </a:r>
            <a:r>
              <a:rPr lang="en-US" sz="1600" b="1" dirty="0">
                <a:solidFill>
                  <a:schemeClr val="tx2"/>
                </a:solidFill>
              </a:rPr>
              <a:t>:+'</a:t>
            </a:r>
          </a:p>
          <a:p>
            <a:r>
              <a:rPr lang="en-US" sz="1600" dirty="0">
                <a:solidFill>
                  <a:schemeClr val="tx2"/>
                </a:solidFill>
              </a:rPr>
              <a:t>    compile '</a:t>
            </a:r>
            <a:r>
              <a:rPr lang="en-US" sz="1600" dirty="0" err="1">
                <a:solidFill>
                  <a:schemeClr val="tx2"/>
                </a:solidFill>
              </a:rPr>
              <a:t>com.google.android.gms:play-services-wearable</a:t>
            </a:r>
            <a:r>
              <a:rPr lang="en-US" sz="1600" dirty="0">
                <a:solidFill>
                  <a:schemeClr val="tx2"/>
                </a:solidFill>
              </a:rPr>
              <a:t>:+'</a:t>
            </a:r>
          </a:p>
          <a:p>
            <a:r>
              <a:rPr lang="en-US" sz="1600" dirty="0">
                <a:solidFill>
                  <a:schemeClr val="tx2"/>
                </a:solidFill>
              </a:rPr>
              <a:t>}</a:t>
            </a:r>
            <a:endParaRPr lang="en-US" sz="1600" dirty="0" smtClean="0">
              <a:solidFill>
                <a:schemeClr val="tx2"/>
              </a:solidFill>
            </a:endParaRPr>
          </a:p>
          <a:p>
            <a:endParaRPr lang="en-US" sz="1600" dirty="0">
              <a:solidFill>
                <a:srgbClr val="1F497D"/>
              </a:solidFill>
            </a:endParaRPr>
          </a:p>
          <a:p>
            <a:endParaRPr lang="en-US" sz="1600" dirty="0">
              <a:solidFill>
                <a:srgbClr val="1F497D"/>
              </a:solidFill>
            </a:endParaRPr>
          </a:p>
        </p:txBody>
      </p:sp>
    </p:spTree>
    <p:extLst>
      <p:ext uri="{BB962C8B-B14F-4D97-AF65-F5344CB8AC3E}">
        <p14:creationId xmlns:p14="http://schemas.microsoft.com/office/powerpoint/2010/main" val="200105576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37186"/>
            <a:ext cx="9144000" cy="1916016"/>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7041920" cy="471900"/>
          </a:xfrm>
        </p:spPr>
        <p:txBody>
          <a:bodyPr>
            <a:noAutofit/>
          </a:bodyPr>
          <a:lstStyle/>
          <a:p>
            <a:pPr marL="0" indent="0">
              <a:buNone/>
            </a:pPr>
            <a:r>
              <a:rPr lang="en-US" sz="2400" dirty="0" smtClean="0"/>
              <a:t>UX – </a:t>
            </a:r>
            <a:r>
              <a:rPr lang="en-US" sz="2400" dirty="0" smtClean="0">
                <a:solidFill>
                  <a:srgbClr val="1F497D"/>
                </a:solidFill>
              </a:rPr>
              <a:t>Custom Notification : Remain contextual</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3539430"/>
          </a:xfrm>
          <a:prstGeom prst="rect">
            <a:avLst/>
          </a:prstGeom>
          <a:noFill/>
        </p:spPr>
        <p:txBody>
          <a:bodyPr wrap="square" rtlCol="0">
            <a:spAutoFit/>
          </a:bodyPr>
          <a:lstStyle/>
          <a:p>
            <a:r>
              <a:rPr lang="en-US" sz="1600" dirty="0" smtClean="0">
                <a:solidFill>
                  <a:srgbClr val="1F497D"/>
                </a:solidFill>
              </a:rPr>
              <a:t>Google suggests you build your custom notifications with the same contextual stream construct found in default notifications.  For example…</a:t>
            </a:r>
          </a:p>
          <a:p>
            <a:endParaRPr lang="en-US" sz="1600" dirty="0" smtClean="0">
              <a:solidFill>
                <a:srgbClr val="1F497D"/>
              </a:solidFill>
            </a:endParaRPr>
          </a:p>
          <a:p>
            <a:endParaRPr lang="en-US" sz="1600" dirty="0">
              <a:solidFill>
                <a:srgbClr val="1F497D"/>
              </a:solidFill>
            </a:endParaRPr>
          </a:p>
          <a:p>
            <a:pPr marL="342900" indent="-342900">
              <a:buFont typeface="+mj-lt"/>
              <a:buAutoNum type="arabicPeriod"/>
            </a:pPr>
            <a:r>
              <a:rPr lang="en-US" sz="1600" dirty="0" smtClean="0">
                <a:solidFill>
                  <a:srgbClr val="1F497D"/>
                </a:solidFill>
              </a:rPr>
              <a:t>Build a notification and call </a:t>
            </a:r>
            <a:r>
              <a:rPr lang="en-US" sz="1600" dirty="0" err="1" smtClean="0">
                <a:solidFill>
                  <a:srgbClr val="1F497D"/>
                </a:solidFill>
              </a:rPr>
              <a:t>setDisplayIntent</a:t>
            </a:r>
            <a:r>
              <a:rPr lang="en-US" sz="1600" dirty="0" smtClean="0">
                <a:solidFill>
                  <a:srgbClr val="1F497D"/>
                </a:solidFill>
              </a:rPr>
              <a:t>() providing a </a:t>
            </a:r>
            <a:r>
              <a:rPr lang="en-US" sz="1600" dirty="0" err="1" smtClean="0">
                <a:solidFill>
                  <a:srgbClr val="1F497D"/>
                </a:solidFill>
              </a:rPr>
              <a:t>PendingIntent</a:t>
            </a:r>
            <a:r>
              <a:rPr lang="en-US" sz="1600" dirty="0" smtClean="0">
                <a:solidFill>
                  <a:srgbClr val="1F497D"/>
                </a:solidFill>
              </a:rPr>
              <a:t>, This pending intent is responsible for launching your custom Activity</a:t>
            </a:r>
          </a:p>
          <a:p>
            <a:pPr marL="342900" indent="-342900">
              <a:buFont typeface="+mj-lt"/>
              <a:buAutoNum type="arabicPeriod"/>
            </a:pPr>
            <a:r>
              <a:rPr lang="en-US" sz="1600" dirty="0" smtClean="0">
                <a:solidFill>
                  <a:srgbClr val="1F497D"/>
                </a:solidFill>
              </a:rPr>
              <a:t>Issue this notification by calling the notify() when needed</a:t>
            </a:r>
          </a:p>
          <a:p>
            <a:pPr marL="342900" indent="-342900">
              <a:buFont typeface="+mj-lt"/>
              <a:buAutoNum type="arabicPeriod"/>
            </a:pPr>
            <a:r>
              <a:rPr lang="en-US" sz="1600" dirty="0" smtClean="0">
                <a:solidFill>
                  <a:srgbClr val="1F497D"/>
                </a:solidFill>
              </a:rPr>
              <a:t>The system builds this notification with the standard template and “peeks” it on the wearable.</a:t>
            </a:r>
          </a:p>
          <a:p>
            <a:pPr marL="342900" indent="-342900">
              <a:buFont typeface="+mj-lt"/>
              <a:buAutoNum type="arabicPeriod"/>
            </a:pPr>
            <a:r>
              <a:rPr lang="en-US" sz="1600" dirty="0" smtClean="0">
                <a:solidFill>
                  <a:srgbClr val="1F497D"/>
                </a:solidFill>
              </a:rPr>
              <a:t>When the user swipes the notification up it launches the Activity inflating the custom Layout.</a:t>
            </a:r>
          </a:p>
          <a:p>
            <a:endParaRPr lang="en-US" sz="1600" dirty="0">
              <a:solidFill>
                <a:srgbClr val="1F497D"/>
              </a:solidFill>
            </a:endParaRPr>
          </a:p>
          <a:p>
            <a:endParaRPr lang="en-US" sz="1600" dirty="0" smtClean="0">
              <a:solidFill>
                <a:schemeClr val="tx2"/>
              </a:solidFill>
            </a:endParaRPr>
          </a:p>
          <a:p>
            <a:endParaRPr lang="en-US" sz="1600" dirty="0">
              <a:solidFill>
                <a:srgbClr val="1F497D"/>
              </a:solidFill>
            </a:endParaRPr>
          </a:p>
          <a:p>
            <a:endParaRPr lang="en-US" sz="1600" dirty="0">
              <a:solidFill>
                <a:srgbClr val="1F497D"/>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848" y="4303602"/>
            <a:ext cx="2493549" cy="2632782"/>
          </a:xfrm>
          <a:prstGeom prst="rect">
            <a:avLst/>
          </a:prstGeom>
        </p:spPr>
      </p:pic>
      <p:pic>
        <p:nvPicPr>
          <p:cNvPr id="8" name="Picture 7" descr="Screen Shot 2015-01-19 at 11.05.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2801" y="4303602"/>
            <a:ext cx="2493549" cy="2632783"/>
          </a:xfrm>
          <a:prstGeom prst="rect">
            <a:avLst/>
          </a:prstGeom>
        </p:spPr>
      </p:pic>
      <p:sp>
        <p:nvSpPr>
          <p:cNvPr id="9" name="Up Arrow 8"/>
          <p:cNvSpPr/>
          <p:nvPr/>
        </p:nvSpPr>
        <p:spPr>
          <a:xfrm>
            <a:off x="4216813" y="5466136"/>
            <a:ext cx="316518" cy="607515"/>
          </a:xfrm>
          <a:prstGeom prst="upArrow">
            <a:avLst/>
          </a:prstGeom>
          <a:solidFill>
            <a:schemeClr val="bg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28860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92666"/>
            <a:ext cx="9144000" cy="4865333"/>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7271820" cy="471900"/>
          </a:xfrm>
        </p:spPr>
        <p:txBody>
          <a:bodyPr>
            <a:noAutofit/>
          </a:bodyPr>
          <a:lstStyle/>
          <a:p>
            <a:pPr marL="0" indent="0">
              <a:buNone/>
            </a:pPr>
            <a:r>
              <a:rPr lang="en-US" sz="2400" dirty="0"/>
              <a:t>UX – </a:t>
            </a:r>
            <a:r>
              <a:rPr lang="en-US" sz="2400" dirty="0">
                <a:solidFill>
                  <a:srgbClr val="1F497D"/>
                </a:solidFill>
              </a:rPr>
              <a:t>Custom Notification : Remain contextual</a:t>
            </a:r>
            <a:endParaRPr lang="en-US" sz="2400" dirty="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4" name="TextBox 3"/>
          <p:cNvSpPr txBox="1"/>
          <p:nvPr/>
        </p:nvSpPr>
        <p:spPr>
          <a:xfrm>
            <a:off x="457200" y="2167845"/>
            <a:ext cx="9012492" cy="4185761"/>
          </a:xfrm>
          <a:prstGeom prst="rect">
            <a:avLst/>
          </a:prstGeom>
          <a:noFill/>
        </p:spPr>
        <p:txBody>
          <a:bodyPr wrap="square" rtlCol="0">
            <a:spAutoFit/>
          </a:bodyPr>
          <a:lstStyle/>
          <a:p>
            <a:r>
              <a:rPr lang="en-US" sz="1400" dirty="0" smtClean="0">
                <a:solidFill>
                  <a:srgbClr val="1F497D"/>
                </a:solidFill>
              </a:rPr>
              <a:t>Intent intent= </a:t>
            </a:r>
            <a:r>
              <a:rPr lang="en-US" sz="1400" dirty="0">
                <a:solidFill>
                  <a:srgbClr val="1F497D"/>
                </a:solidFill>
              </a:rPr>
              <a:t>new Intent(this, </a:t>
            </a:r>
            <a:r>
              <a:rPr lang="en-US" sz="1400" dirty="0" err="1" smtClean="0">
                <a:solidFill>
                  <a:srgbClr val="1F497D"/>
                </a:solidFill>
              </a:rPr>
              <a:t>CustomActivity.class</a:t>
            </a:r>
            <a:r>
              <a:rPr lang="en-US" sz="1400" dirty="0">
                <a:solidFill>
                  <a:srgbClr val="1F497D"/>
                </a:solidFill>
              </a:rPr>
              <a:t>);</a:t>
            </a:r>
          </a:p>
          <a:p>
            <a:r>
              <a:rPr lang="en-US" sz="1400" dirty="0" err="1">
                <a:solidFill>
                  <a:srgbClr val="1F497D"/>
                </a:solidFill>
              </a:rPr>
              <a:t>PendingIntent</a:t>
            </a:r>
            <a:r>
              <a:rPr lang="en-US" sz="1400" dirty="0">
                <a:solidFill>
                  <a:srgbClr val="1F497D"/>
                </a:solidFill>
              </a:rPr>
              <a:t> </a:t>
            </a:r>
            <a:r>
              <a:rPr lang="en-US" sz="1400" b="1" dirty="0" err="1" smtClean="0">
                <a:solidFill>
                  <a:srgbClr val="1F497D"/>
                </a:solidFill>
              </a:rPr>
              <a:t>pendingIntent</a:t>
            </a:r>
            <a:r>
              <a:rPr lang="en-US" sz="1400" dirty="0" smtClean="0">
                <a:solidFill>
                  <a:srgbClr val="1F497D"/>
                </a:solidFill>
              </a:rPr>
              <a:t> </a:t>
            </a:r>
            <a:r>
              <a:rPr lang="en-US" sz="1400" dirty="0">
                <a:solidFill>
                  <a:srgbClr val="1F497D"/>
                </a:solidFill>
              </a:rPr>
              <a:t>= </a:t>
            </a:r>
            <a:r>
              <a:rPr lang="en-US" sz="1400" dirty="0" err="1">
                <a:solidFill>
                  <a:srgbClr val="1F497D"/>
                </a:solidFill>
              </a:rPr>
              <a:t>PendingIntent.getActivity</a:t>
            </a:r>
            <a:r>
              <a:rPr lang="en-US" sz="1400" dirty="0">
                <a:solidFill>
                  <a:srgbClr val="1F497D"/>
                </a:solidFill>
              </a:rPr>
              <a:t>(this, 0</a:t>
            </a:r>
            <a:r>
              <a:rPr lang="en-US" sz="1400" dirty="0" smtClean="0">
                <a:solidFill>
                  <a:srgbClr val="1F497D"/>
                </a:solidFill>
              </a:rPr>
              <a:t>, </a:t>
            </a:r>
            <a:r>
              <a:rPr lang="en-US" sz="1400" dirty="0" err="1" smtClean="0">
                <a:solidFill>
                  <a:srgbClr val="1F497D"/>
                </a:solidFill>
              </a:rPr>
              <a:t>intent,PendingIntent.FLAG_UPDATE_CURRENT</a:t>
            </a:r>
            <a:r>
              <a:rPr lang="en-US" sz="1400" dirty="0">
                <a:solidFill>
                  <a:srgbClr val="1F497D"/>
                </a:solidFill>
              </a:rPr>
              <a:t>);</a:t>
            </a:r>
            <a:endParaRPr lang="en-US" sz="1400" dirty="0" smtClean="0">
              <a:solidFill>
                <a:srgbClr val="1F497D"/>
              </a:solidFill>
            </a:endParaRPr>
          </a:p>
          <a:p>
            <a:endParaRPr lang="en-US" sz="1400" dirty="0" smtClean="0">
              <a:solidFill>
                <a:srgbClr val="1F497D"/>
              </a:solidFill>
            </a:endParaRPr>
          </a:p>
          <a:p>
            <a:r>
              <a:rPr lang="en-US" sz="1400" dirty="0" smtClean="0">
                <a:solidFill>
                  <a:srgbClr val="1F497D"/>
                </a:solidFill>
              </a:rPr>
              <a:t>Notification </a:t>
            </a:r>
            <a:r>
              <a:rPr lang="en-US" sz="1400" dirty="0">
                <a:solidFill>
                  <a:srgbClr val="1F497D"/>
                </a:solidFill>
              </a:rPr>
              <a:t>notification = new </a:t>
            </a:r>
            <a:r>
              <a:rPr lang="en-US" sz="1400" dirty="0" err="1">
                <a:solidFill>
                  <a:srgbClr val="1F497D"/>
                </a:solidFill>
              </a:rPr>
              <a:t>NotificationCompat.Builder</a:t>
            </a:r>
            <a:r>
              <a:rPr lang="en-US" sz="1400" dirty="0">
                <a:solidFill>
                  <a:srgbClr val="1F497D"/>
                </a:solidFill>
              </a:rPr>
              <a:t>(this</a:t>
            </a:r>
            <a:r>
              <a:rPr lang="en-US" sz="1400" dirty="0" smtClean="0">
                <a:solidFill>
                  <a:srgbClr val="1F497D"/>
                </a:solidFill>
              </a:rPr>
              <a:t>)</a:t>
            </a:r>
          </a:p>
          <a:p>
            <a:r>
              <a:rPr lang="en-US" sz="1400" dirty="0" smtClean="0">
                <a:solidFill>
                  <a:srgbClr val="1F497D"/>
                </a:solidFill>
              </a:rPr>
              <a:t>                </a:t>
            </a:r>
            <a:r>
              <a:rPr lang="en-US" sz="1400" dirty="0" smtClean="0">
                <a:solidFill>
                  <a:srgbClr val="FF0000"/>
                </a:solidFill>
              </a:rPr>
              <a:t>.</a:t>
            </a:r>
            <a:r>
              <a:rPr lang="en-US" sz="1400" dirty="0">
                <a:solidFill>
                  <a:srgbClr val="FF0000"/>
                </a:solidFill>
              </a:rPr>
              <a:t>extend(new </a:t>
            </a:r>
            <a:r>
              <a:rPr lang="en-US" sz="1400" dirty="0" err="1">
                <a:solidFill>
                  <a:srgbClr val="FF0000"/>
                </a:solidFill>
              </a:rPr>
              <a:t>Notification.WearableExtender</a:t>
            </a:r>
            <a:r>
              <a:rPr lang="en-US" sz="1400" dirty="0">
                <a:solidFill>
                  <a:srgbClr val="FF0000"/>
                </a:solidFill>
              </a:rPr>
              <a:t>(</a:t>
            </a:r>
            <a:r>
              <a:rPr lang="en-US" sz="1400" dirty="0" smtClean="0">
                <a:solidFill>
                  <a:srgbClr val="FF0000"/>
                </a:solidFill>
              </a:rPr>
              <a:t>)</a:t>
            </a:r>
          </a:p>
          <a:p>
            <a:r>
              <a:rPr lang="en-US" sz="1400" dirty="0">
                <a:solidFill>
                  <a:srgbClr val="1F497D"/>
                </a:solidFill>
              </a:rPr>
              <a:t> </a:t>
            </a:r>
            <a:r>
              <a:rPr lang="en-US" sz="1400" dirty="0" smtClean="0">
                <a:solidFill>
                  <a:srgbClr val="1F497D"/>
                </a:solidFill>
              </a:rPr>
              <a:t>               .</a:t>
            </a:r>
            <a:r>
              <a:rPr lang="en-US" sz="1400" dirty="0" err="1">
                <a:solidFill>
                  <a:srgbClr val="1F497D"/>
                </a:solidFill>
              </a:rPr>
              <a:t>setContentText</a:t>
            </a:r>
            <a:r>
              <a:rPr lang="en-US" sz="1400" dirty="0">
                <a:solidFill>
                  <a:srgbClr val="1F497D"/>
                </a:solidFill>
              </a:rPr>
              <a:t>(</a:t>
            </a:r>
            <a:r>
              <a:rPr lang="en-US" sz="1400" dirty="0" err="1">
                <a:solidFill>
                  <a:srgbClr val="1F497D"/>
                </a:solidFill>
              </a:rPr>
              <a:t>getString</a:t>
            </a:r>
            <a:r>
              <a:rPr lang="en-US" sz="1400" dirty="0">
                <a:solidFill>
                  <a:srgbClr val="1F497D"/>
                </a:solidFill>
              </a:rPr>
              <a:t>(</a:t>
            </a:r>
            <a:r>
              <a:rPr lang="en-US" sz="1400" dirty="0" err="1">
                <a:solidFill>
                  <a:srgbClr val="1F497D"/>
                </a:solidFill>
              </a:rPr>
              <a:t>R.string.notification_title</a:t>
            </a:r>
            <a:r>
              <a:rPr lang="en-US" sz="1400" dirty="0">
                <a:solidFill>
                  <a:srgbClr val="1F497D"/>
                </a:solidFill>
              </a:rPr>
              <a:t>))</a:t>
            </a:r>
          </a:p>
          <a:p>
            <a:r>
              <a:rPr lang="en-US" sz="1400" dirty="0">
                <a:solidFill>
                  <a:srgbClr val="1F497D"/>
                </a:solidFill>
              </a:rPr>
              <a:t>                .</a:t>
            </a:r>
            <a:r>
              <a:rPr lang="en-US" sz="1400" dirty="0" err="1">
                <a:solidFill>
                  <a:srgbClr val="1F497D"/>
                </a:solidFill>
              </a:rPr>
              <a:t>setSmallIcon</a:t>
            </a:r>
            <a:r>
              <a:rPr lang="en-US" sz="1400" dirty="0">
                <a:solidFill>
                  <a:srgbClr val="1F497D"/>
                </a:solidFill>
              </a:rPr>
              <a:t>(</a:t>
            </a:r>
            <a:r>
              <a:rPr lang="en-US" sz="1400" dirty="0" err="1">
                <a:solidFill>
                  <a:srgbClr val="1F497D"/>
                </a:solidFill>
              </a:rPr>
              <a:t>R.drawable.ic_launcher</a:t>
            </a:r>
            <a:r>
              <a:rPr lang="en-US" sz="1400" dirty="0">
                <a:solidFill>
                  <a:srgbClr val="1F497D"/>
                </a:solidFill>
              </a:rPr>
              <a:t>)</a:t>
            </a:r>
          </a:p>
          <a:p>
            <a:r>
              <a:rPr lang="en-US" sz="1400" dirty="0">
                <a:solidFill>
                  <a:srgbClr val="1F497D"/>
                </a:solidFill>
              </a:rPr>
              <a:t>                </a:t>
            </a:r>
            <a:r>
              <a:rPr lang="en-US" sz="1400" b="1" dirty="0" smtClean="0">
                <a:solidFill>
                  <a:srgbClr val="1F497D"/>
                </a:solidFill>
              </a:rPr>
              <a:t>.</a:t>
            </a:r>
            <a:r>
              <a:rPr lang="en-US" sz="1400" b="1" dirty="0" err="1" smtClean="0">
                <a:solidFill>
                  <a:srgbClr val="1F497D"/>
                </a:solidFill>
              </a:rPr>
              <a:t>setDisplayIntent</a:t>
            </a:r>
            <a:r>
              <a:rPr lang="en-US" sz="1400" b="1" dirty="0" smtClean="0">
                <a:solidFill>
                  <a:srgbClr val="1F497D"/>
                </a:solidFill>
              </a:rPr>
              <a:t>(</a:t>
            </a:r>
            <a:r>
              <a:rPr lang="en-US" sz="1400" b="1" dirty="0" err="1" smtClean="0">
                <a:solidFill>
                  <a:srgbClr val="1F497D"/>
                </a:solidFill>
              </a:rPr>
              <a:t>pentingIntent</a:t>
            </a:r>
            <a:r>
              <a:rPr lang="en-US" sz="1400" b="1" dirty="0" smtClean="0">
                <a:solidFill>
                  <a:srgbClr val="1F497D"/>
                </a:solidFill>
              </a:rPr>
              <a:t>)</a:t>
            </a:r>
          </a:p>
          <a:p>
            <a:r>
              <a:rPr lang="en-US" sz="1400" b="1" dirty="0">
                <a:solidFill>
                  <a:srgbClr val="1F497D"/>
                </a:solidFill>
              </a:rPr>
              <a:t> </a:t>
            </a:r>
            <a:r>
              <a:rPr lang="en-US" sz="1400" b="1" dirty="0" smtClean="0">
                <a:solidFill>
                  <a:srgbClr val="1F497D"/>
                </a:solidFill>
              </a:rPr>
              <a:t>               </a:t>
            </a:r>
            <a:r>
              <a:rPr lang="en-US" sz="1400" dirty="0" smtClean="0">
                <a:solidFill>
                  <a:srgbClr val="1F497D"/>
                </a:solidFill>
              </a:rPr>
              <a:t>.</a:t>
            </a:r>
            <a:r>
              <a:rPr lang="en-US" sz="1400" dirty="0">
                <a:solidFill>
                  <a:srgbClr val="1F497D"/>
                </a:solidFill>
              </a:rPr>
              <a:t>build()</a:t>
            </a:r>
            <a:r>
              <a:rPr lang="en-US" sz="1400" dirty="0" smtClean="0">
                <a:solidFill>
                  <a:srgbClr val="1F497D"/>
                </a:solidFill>
              </a:rPr>
              <a:t>;</a:t>
            </a:r>
          </a:p>
          <a:p>
            <a:r>
              <a:rPr lang="en-US" sz="1400" dirty="0" err="1" smtClean="0">
                <a:solidFill>
                  <a:srgbClr val="1F497D"/>
                </a:solidFill>
              </a:rPr>
              <a:t>NotificationManagerCompat.from</a:t>
            </a:r>
            <a:r>
              <a:rPr lang="en-US" sz="1400" dirty="0">
                <a:solidFill>
                  <a:srgbClr val="1F497D"/>
                </a:solidFill>
              </a:rPr>
              <a:t>(this).notify(NOTIFICATION_ID, notification)</a:t>
            </a:r>
            <a:r>
              <a:rPr lang="en-US" sz="1400" dirty="0" smtClean="0">
                <a:solidFill>
                  <a:srgbClr val="1F497D"/>
                </a:solidFill>
              </a:rPr>
              <a:t>;</a:t>
            </a:r>
          </a:p>
          <a:p>
            <a:endParaRPr lang="en-US" sz="1400" dirty="0">
              <a:solidFill>
                <a:srgbClr val="1F497D"/>
              </a:solidFill>
            </a:endParaRPr>
          </a:p>
          <a:p>
            <a:r>
              <a:rPr lang="en-US" sz="1400" dirty="0" smtClean="0">
                <a:solidFill>
                  <a:srgbClr val="1F497D"/>
                </a:solidFill>
              </a:rPr>
              <a:t>….</a:t>
            </a:r>
          </a:p>
          <a:p>
            <a:endParaRPr lang="en-US" sz="1400" dirty="0">
              <a:solidFill>
                <a:srgbClr val="1F497D"/>
              </a:solidFill>
            </a:endParaRPr>
          </a:p>
          <a:p>
            <a:r>
              <a:rPr lang="en-US" sz="1400" dirty="0">
                <a:solidFill>
                  <a:srgbClr val="1F497D"/>
                </a:solidFill>
              </a:rPr>
              <a:t>&lt;activity </a:t>
            </a:r>
            <a:r>
              <a:rPr lang="en-US" sz="1400" dirty="0" err="1">
                <a:solidFill>
                  <a:srgbClr val="1F497D"/>
                </a:solidFill>
              </a:rPr>
              <a:t>android:name</a:t>
            </a:r>
            <a:r>
              <a:rPr lang="en-US" sz="1400" dirty="0" smtClean="0">
                <a:solidFill>
                  <a:srgbClr val="1F497D"/>
                </a:solidFill>
              </a:rPr>
              <a:t>=”.</a:t>
            </a:r>
            <a:r>
              <a:rPr lang="en-US" sz="1400" dirty="0" err="1" smtClean="0">
                <a:solidFill>
                  <a:srgbClr val="1F497D"/>
                </a:solidFill>
              </a:rPr>
              <a:t>CustomActivity</a:t>
            </a:r>
            <a:r>
              <a:rPr lang="en-US" sz="1400" dirty="0" smtClean="0">
                <a:solidFill>
                  <a:srgbClr val="1F497D"/>
                </a:solidFill>
              </a:rPr>
              <a:t>"</a:t>
            </a:r>
            <a:endParaRPr lang="en-US" sz="1400" dirty="0">
              <a:solidFill>
                <a:srgbClr val="1F497D"/>
              </a:solidFill>
            </a:endParaRPr>
          </a:p>
          <a:p>
            <a:r>
              <a:rPr lang="en-US" sz="1400" dirty="0">
                <a:solidFill>
                  <a:srgbClr val="1F497D"/>
                </a:solidFill>
              </a:rPr>
              <a:t>     </a:t>
            </a:r>
            <a:r>
              <a:rPr lang="en-US" sz="1400" b="1" dirty="0" err="1">
                <a:solidFill>
                  <a:srgbClr val="1F497D"/>
                </a:solidFill>
              </a:rPr>
              <a:t>android:exported</a:t>
            </a:r>
            <a:r>
              <a:rPr lang="en-US" sz="1400" b="1" dirty="0">
                <a:solidFill>
                  <a:srgbClr val="1F497D"/>
                </a:solidFill>
              </a:rPr>
              <a:t>="true"</a:t>
            </a:r>
          </a:p>
          <a:p>
            <a:r>
              <a:rPr lang="en-US" sz="1400" b="1" dirty="0">
                <a:solidFill>
                  <a:srgbClr val="1F497D"/>
                </a:solidFill>
              </a:rPr>
              <a:t>     </a:t>
            </a:r>
            <a:r>
              <a:rPr lang="en-US" sz="1400" b="1" dirty="0" err="1">
                <a:solidFill>
                  <a:srgbClr val="1F497D"/>
                </a:solidFill>
              </a:rPr>
              <a:t>android:allowEmbedded</a:t>
            </a:r>
            <a:r>
              <a:rPr lang="en-US" sz="1400" b="1" dirty="0">
                <a:solidFill>
                  <a:srgbClr val="1F497D"/>
                </a:solidFill>
              </a:rPr>
              <a:t>="true"</a:t>
            </a:r>
          </a:p>
          <a:p>
            <a:r>
              <a:rPr lang="en-US" sz="1400" b="1" dirty="0">
                <a:solidFill>
                  <a:srgbClr val="1F497D"/>
                </a:solidFill>
              </a:rPr>
              <a:t>     </a:t>
            </a:r>
            <a:r>
              <a:rPr lang="en-US" sz="1400" b="1" dirty="0" err="1">
                <a:solidFill>
                  <a:srgbClr val="1F497D"/>
                </a:solidFill>
              </a:rPr>
              <a:t>android:taskAffinity</a:t>
            </a:r>
            <a:r>
              <a:rPr lang="en-US" sz="1400" b="1" dirty="0">
                <a:solidFill>
                  <a:srgbClr val="1F497D"/>
                </a:solidFill>
              </a:rPr>
              <a:t>=""</a:t>
            </a:r>
          </a:p>
          <a:p>
            <a:r>
              <a:rPr lang="en-US" sz="1400" dirty="0">
                <a:solidFill>
                  <a:srgbClr val="1F497D"/>
                </a:solidFill>
              </a:rPr>
              <a:t>     </a:t>
            </a:r>
            <a:r>
              <a:rPr lang="en-US" sz="1400" dirty="0" err="1">
                <a:solidFill>
                  <a:srgbClr val="1F497D"/>
                </a:solidFill>
              </a:rPr>
              <a:t>android:theme</a:t>
            </a:r>
            <a:r>
              <a:rPr lang="en-US" sz="1400" dirty="0">
                <a:solidFill>
                  <a:srgbClr val="1F497D"/>
                </a:solidFill>
              </a:rPr>
              <a:t>="@</a:t>
            </a:r>
            <a:r>
              <a:rPr lang="en-US" sz="1400" dirty="0" err="1">
                <a:solidFill>
                  <a:srgbClr val="1F497D"/>
                </a:solidFill>
              </a:rPr>
              <a:t>android:style</a:t>
            </a:r>
            <a:r>
              <a:rPr lang="en-US" sz="1400" dirty="0">
                <a:solidFill>
                  <a:srgbClr val="1F497D"/>
                </a:solidFill>
              </a:rPr>
              <a:t>/</a:t>
            </a:r>
            <a:r>
              <a:rPr lang="en-US" sz="1400" dirty="0" err="1">
                <a:solidFill>
                  <a:srgbClr val="1F497D"/>
                </a:solidFill>
              </a:rPr>
              <a:t>Theme.DeviceDefault.Light</a:t>
            </a:r>
            <a:r>
              <a:rPr lang="en-US" sz="1400" dirty="0">
                <a:solidFill>
                  <a:srgbClr val="1F497D"/>
                </a:solidFill>
              </a:rPr>
              <a:t>" /&gt;</a:t>
            </a:r>
            <a:endParaRPr lang="en-US" sz="1400" dirty="0" smtClean="0">
              <a:solidFill>
                <a:srgbClr val="1F497D"/>
              </a:solidFill>
            </a:endParaRPr>
          </a:p>
          <a:p>
            <a:endParaRPr lang="en-US" sz="1400" dirty="0">
              <a:solidFill>
                <a:srgbClr val="1F497D"/>
              </a:solidFill>
            </a:endParaRPr>
          </a:p>
        </p:txBody>
      </p:sp>
    </p:spTree>
    <p:extLst>
      <p:ext uri="{BB962C8B-B14F-4D97-AF65-F5344CB8AC3E}">
        <p14:creationId xmlns:p14="http://schemas.microsoft.com/office/powerpoint/2010/main" val="220056473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199" y="1143000"/>
            <a:ext cx="7304663" cy="471900"/>
          </a:xfrm>
        </p:spPr>
        <p:txBody>
          <a:bodyPr>
            <a:noAutofit/>
          </a:bodyPr>
          <a:lstStyle/>
          <a:p>
            <a:pPr marL="0" indent="0">
              <a:buNone/>
            </a:pPr>
            <a:r>
              <a:rPr lang="en-US" sz="2400" dirty="0" smtClean="0">
                <a:solidFill>
                  <a:srgbClr val="FFFFFF"/>
                </a:solidFill>
              </a:rPr>
              <a:t>UX – Custom Layouts : Round and Square</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9" name="TextBox 8"/>
          <p:cNvSpPr txBox="1"/>
          <p:nvPr/>
        </p:nvSpPr>
        <p:spPr>
          <a:xfrm>
            <a:off x="752787" y="4618895"/>
            <a:ext cx="7786358" cy="1477328"/>
          </a:xfrm>
          <a:prstGeom prst="rect">
            <a:avLst/>
          </a:prstGeom>
          <a:noFill/>
        </p:spPr>
        <p:txBody>
          <a:bodyPr wrap="square" rtlCol="0">
            <a:spAutoFit/>
          </a:bodyPr>
          <a:lstStyle/>
          <a:p>
            <a:pPr algn="ctr"/>
            <a:r>
              <a:rPr lang="en-US" b="1" dirty="0" smtClean="0">
                <a:solidFill>
                  <a:srgbClr val="1F497D"/>
                </a:solidFill>
              </a:rPr>
              <a:t>Multi Support Layout </a:t>
            </a:r>
            <a:r>
              <a:rPr lang="en-US" dirty="0">
                <a:solidFill>
                  <a:srgbClr val="1F497D"/>
                </a:solidFill>
              </a:rPr>
              <a:t>- </a:t>
            </a:r>
            <a:r>
              <a:rPr lang="en-US" dirty="0" err="1" smtClean="0">
                <a:solidFill>
                  <a:srgbClr val="1F497D"/>
                </a:solidFill>
              </a:rPr>
              <a:t>android.support.wearable.view.WatchViewStub</a:t>
            </a:r>
            <a:endParaRPr lang="en-US" dirty="0" smtClean="0">
              <a:solidFill>
                <a:srgbClr val="1F497D"/>
              </a:solidFill>
            </a:endParaRPr>
          </a:p>
          <a:p>
            <a:pPr algn="ctr"/>
            <a:endParaRPr lang="en-US" b="1" dirty="0" smtClean="0">
              <a:solidFill>
                <a:srgbClr val="1F497D"/>
              </a:solidFill>
            </a:endParaRPr>
          </a:p>
          <a:p>
            <a:pPr algn="ctr"/>
            <a:r>
              <a:rPr lang="en-US" b="1" dirty="0" smtClean="0">
                <a:solidFill>
                  <a:srgbClr val="1F497D"/>
                </a:solidFill>
              </a:rPr>
              <a:t>Shape </a:t>
            </a:r>
            <a:r>
              <a:rPr lang="en-US" b="1" dirty="0">
                <a:solidFill>
                  <a:srgbClr val="1F497D"/>
                </a:solidFill>
              </a:rPr>
              <a:t>Aware Layout - </a:t>
            </a:r>
            <a:r>
              <a:rPr lang="en-US" dirty="0" err="1">
                <a:solidFill>
                  <a:srgbClr val="1F497D"/>
                </a:solidFill>
              </a:rPr>
              <a:t>android.support.wearable.view.BoxInsetLayout</a:t>
            </a:r>
            <a:endParaRPr lang="en-US" dirty="0">
              <a:solidFill>
                <a:srgbClr val="1F497D"/>
              </a:solidFill>
            </a:endParaRPr>
          </a:p>
          <a:p>
            <a:pPr algn="ctr"/>
            <a:endParaRPr lang="en-US" b="1" dirty="0" smtClean="0">
              <a:solidFill>
                <a:srgbClr val="1F497D"/>
              </a:solidFill>
            </a:endParaRPr>
          </a:p>
          <a:p>
            <a:pPr algn="ctr"/>
            <a:r>
              <a:rPr lang="en-US" b="1" dirty="0" smtClean="0">
                <a:solidFill>
                  <a:srgbClr val="1F497D"/>
                </a:solidFill>
              </a:rPr>
              <a:t>Custom Layout – </a:t>
            </a:r>
            <a:r>
              <a:rPr lang="en-US" dirty="0" err="1" smtClean="0">
                <a:solidFill>
                  <a:srgbClr val="1F497D"/>
                </a:solidFill>
              </a:rPr>
              <a:t>com.android.wear.for.life.CustomLayout</a:t>
            </a:r>
            <a:endParaRPr lang="en-US" dirty="0">
              <a:solidFill>
                <a:srgbClr val="1F497D"/>
              </a:solidFill>
            </a:endParaRPr>
          </a:p>
        </p:txBody>
      </p:sp>
      <p:sp>
        <p:nvSpPr>
          <p:cNvPr id="10" name="TextBox 9"/>
          <p:cNvSpPr txBox="1"/>
          <p:nvPr/>
        </p:nvSpPr>
        <p:spPr>
          <a:xfrm>
            <a:off x="949581" y="6176540"/>
            <a:ext cx="7589564" cy="369332"/>
          </a:xfrm>
          <a:prstGeom prst="rect">
            <a:avLst/>
          </a:prstGeom>
          <a:noFill/>
        </p:spPr>
        <p:txBody>
          <a:bodyPr wrap="square" rtlCol="0">
            <a:spAutoFit/>
          </a:bodyPr>
          <a:lstStyle/>
          <a:p>
            <a:pPr algn="ctr"/>
            <a:r>
              <a:rPr lang="en-US" dirty="0" smtClean="0">
                <a:solidFill>
                  <a:srgbClr val="FFFFFF"/>
                </a:solidFill>
              </a:rPr>
              <a:t>Design Guidelines : https</a:t>
            </a:r>
            <a:r>
              <a:rPr lang="en-US" dirty="0">
                <a:solidFill>
                  <a:srgbClr val="FFFFFF"/>
                </a:solidFill>
              </a:rPr>
              <a:t>://</a:t>
            </a:r>
            <a:r>
              <a:rPr lang="en-US" dirty="0" err="1">
                <a:solidFill>
                  <a:srgbClr val="FFFFFF"/>
                </a:solidFill>
              </a:rPr>
              <a:t>developer.android.com</a:t>
            </a:r>
            <a:r>
              <a:rPr lang="en-US" dirty="0">
                <a:solidFill>
                  <a:srgbClr val="FFFFFF"/>
                </a:solidFill>
              </a:rPr>
              <a:t>/design/wear/</a:t>
            </a:r>
            <a:r>
              <a:rPr lang="en-US" dirty="0" err="1">
                <a:solidFill>
                  <a:srgbClr val="FFFFFF"/>
                </a:solidFill>
              </a:rPr>
              <a:t>index.html</a:t>
            </a:r>
            <a:endParaRPr lang="en-US" dirty="0">
              <a:solidFill>
                <a:srgbClr val="FFFFFF"/>
              </a:solidFill>
            </a:endParaRPr>
          </a:p>
        </p:txBody>
      </p:sp>
      <p:pic>
        <p:nvPicPr>
          <p:cNvPr id="12" name="Picture 11" descr="IssueLayout_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854" y="2308666"/>
            <a:ext cx="2255690" cy="1965436"/>
          </a:xfrm>
          <a:prstGeom prst="rect">
            <a:avLst/>
          </a:prstGeom>
        </p:spPr>
      </p:pic>
      <p:pic>
        <p:nvPicPr>
          <p:cNvPr id="24" name="Picture 23" descr="IssueLayout_rou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253" y="1970767"/>
            <a:ext cx="2325058" cy="2347131"/>
          </a:xfrm>
          <a:prstGeom prst="rect">
            <a:avLst/>
          </a:prstGeom>
        </p:spPr>
      </p:pic>
    </p:spTree>
    <p:extLst>
      <p:ext uri="{BB962C8B-B14F-4D97-AF65-F5344CB8AC3E}">
        <p14:creationId xmlns:p14="http://schemas.microsoft.com/office/powerpoint/2010/main" val="123566043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t>UX – </a:t>
            </a:r>
            <a:r>
              <a:rPr lang="en-US" sz="2400" dirty="0" smtClean="0">
                <a:solidFill>
                  <a:srgbClr val="1F497D"/>
                </a:solidFill>
              </a:rPr>
              <a:t>Multi Layout </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4893646"/>
          </a:xfrm>
          <a:prstGeom prst="rect">
            <a:avLst/>
          </a:prstGeom>
          <a:noFill/>
        </p:spPr>
        <p:txBody>
          <a:bodyPr wrap="square" rtlCol="0">
            <a:spAutoFit/>
          </a:bodyPr>
          <a:lstStyle/>
          <a:p>
            <a:r>
              <a:rPr lang="en-US" sz="1200" dirty="0" smtClean="0">
                <a:solidFill>
                  <a:srgbClr val="1F497D"/>
                </a:solidFill>
              </a:rPr>
              <a:t>&lt;!-- </a:t>
            </a:r>
            <a:r>
              <a:rPr lang="en-US" sz="1200" dirty="0" err="1" smtClean="0">
                <a:solidFill>
                  <a:srgbClr val="1F497D"/>
                </a:solidFill>
              </a:rPr>
              <a:t>main_activity.xml</a:t>
            </a:r>
            <a:r>
              <a:rPr lang="en-US" sz="1200" dirty="0" smtClean="0">
                <a:solidFill>
                  <a:srgbClr val="1F497D"/>
                </a:solidFill>
              </a:rPr>
              <a:t> </a:t>
            </a:r>
            <a:r>
              <a:rPr lang="en-US" sz="1200" dirty="0" smtClean="0">
                <a:solidFill>
                  <a:srgbClr val="1F497D"/>
                </a:solidFill>
                <a:sym typeface="Wingdings"/>
              </a:rPr>
              <a:t>--&gt;</a:t>
            </a:r>
            <a:endParaRPr lang="en-US" sz="1200" dirty="0" smtClean="0">
              <a:solidFill>
                <a:srgbClr val="1F497D"/>
              </a:solidFill>
            </a:endParaRPr>
          </a:p>
          <a:p>
            <a:r>
              <a:rPr lang="en-US" sz="1200" dirty="0" smtClean="0">
                <a:solidFill>
                  <a:srgbClr val="1F497D"/>
                </a:solidFill>
              </a:rPr>
              <a:t>&lt;</a:t>
            </a:r>
            <a:r>
              <a:rPr lang="en-US" sz="1200" dirty="0" err="1">
                <a:solidFill>
                  <a:srgbClr val="1F497D"/>
                </a:solidFill>
              </a:rPr>
              <a:t>android.support.wearable.view.WatchViewStub</a:t>
            </a:r>
            <a:endParaRPr lang="en-US" sz="1200" dirty="0">
              <a:solidFill>
                <a:srgbClr val="1F497D"/>
              </a:solidFill>
            </a:endParaRPr>
          </a:p>
          <a:p>
            <a:r>
              <a:rPr lang="en-US" sz="1200" dirty="0">
                <a:solidFill>
                  <a:srgbClr val="1F497D"/>
                </a:solidFill>
              </a:rPr>
              <a:t>        </a:t>
            </a:r>
            <a:r>
              <a:rPr lang="en-US" sz="1200" dirty="0" err="1">
                <a:solidFill>
                  <a:srgbClr val="1F497D"/>
                </a:solidFill>
              </a:rPr>
              <a:t>xmlns:app</a:t>
            </a:r>
            <a:r>
              <a:rPr lang="en-US" sz="1200" dirty="0">
                <a:solidFill>
                  <a:srgbClr val="1F497D"/>
                </a:solidFill>
              </a:rPr>
              <a:t>="http://</a:t>
            </a:r>
            <a:r>
              <a:rPr lang="en-US" sz="1200" dirty="0" err="1">
                <a:solidFill>
                  <a:srgbClr val="1F497D"/>
                </a:solidFill>
              </a:rPr>
              <a:t>schemas.android.com</a:t>
            </a:r>
            <a:r>
              <a:rPr lang="en-US" sz="1200" dirty="0">
                <a:solidFill>
                  <a:srgbClr val="1F497D"/>
                </a:solidFill>
              </a:rPr>
              <a:t>/</a:t>
            </a:r>
            <a:r>
              <a:rPr lang="en-US" sz="1200" dirty="0" err="1">
                <a:solidFill>
                  <a:srgbClr val="1F497D"/>
                </a:solidFill>
              </a:rPr>
              <a:t>apk</a:t>
            </a:r>
            <a:r>
              <a:rPr lang="en-US" sz="1200" dirty="0">
                <a:solidFill>
                  <a:srgbClr val="1F497D"/>
                </a:solidFill>
              </a:rPr>
              <a:t>/res-auto"</a:t>
            </a:r>
          </a:p>
          <a:p>
            <a:r>
              <a:rPr lang="en-US" sz="1200" dirty="0">
                <a:solidFill>
                  <a:srgbClr val="1F497D"/>
                </a:solidFill>
              </a:rPr>
              <a:t>        </a:t>
            </a:r>
            <a:r>
              <a:rPr lang="en-US" sz="1200" dirty="0" err="1">
                <a:solidFill>
                  <a:srgbClr val="1F497D"/>
                </a:solidFill>
              </a:rPr>
              <a:t>android:layout_width</a:t>
            </a:r>
            <a:r>
              <a:rPr lang="en-US" sz="1200" dirty="0">
                <a:solidFill>
                  <a:srgbClr val="1F497D"/>
                </a:solidFill>
              </a:rPr>
              <a:t>="</a:t>
            </a:r>
            <a:r>
              <a:rPr lang="en-US" sz="1200" dirty="0" err="1">
                <a:solidFill>
                  <a:srgbClr val="1F497D"/>
                </a:solidFill>
              </a:rPr>
              <a:t>match_parent</a:t>
            </a:r>
            <a:r>
              <a:rPr lang="en-US" sz="1200" dirty="0">
                <a:solidFill>
                  <a:srgbClr val="1F497D"/>
                </a:solidFill>
              </a:rPr>
              <a:t>"</a:t>
            </a:r>
          </a:p>
          <a:p>
            <a:r>
              <a:rPr lang="en-US" sz="1200" dirty="0">
                <a:solidFill>
                  <a:srgbClr val="1F497D"/>
                </a:solidFill>
              </a:rPr>
              <a:t>        </a:t>
            </a:r>
            <a:r>
              <a:rPr lang="en-US" sz="1200" dirty="0" err="1">
                <a:solidFill>
                  <a:srgbClr val="1F497D"/>
                </a:solidFill>
              </a:rPr>
              <a:t>android:layout_height</a:t>
            </a:r>
            <a:r>
              <a:rPr lang="en-US" sz="1200" dirty="0">
                <a:solidFill>
                  <a:srgbClr val="1F497D"/>
                </a:solidFill>
              </a:rPr>
              <a:t>="</a:t>
            </a:r>
            <a:r>
              <a:rPr lang="en-US" sz="1200" dirty="0" err="1">
                <a:solidFill>
                  <a:srgbClr val="1F497D"/>
                </a:solidFill>
              </a:rPr>
              <a:t>match_parent</a:t>
            </a:r>
            <a:r>
              <a:rPr lang="en-US" sz="1200" dirty="0">
                <a:solidFill>
                  <a:srgbClr val="1F497D"/>
                </a:solidFill>
              </a:rPr>
              <a:t>"</a:t>
            </a:r>
          </a:p>
          <a:p>
            <a:r>
              <a:rPr lang="en-US" sz="1200" dirty="0">
                <a:solidFill>
                  <a:srgbClr val="1F497D"/>
                </a:solidFill>
              </a:rPr>
              <a:t>        </a:t>
            </a:r>
            <a:r>
              <a:rPr lang="en-US" sz="1200" dirty="0" err="1">
                <a:solidFill>
                  <a:srgbClr val="1F497D"/>
                </a:solidFill>
              </a:rPr>
              <a:t>android:id</a:t>
            </a:r>
            <a:r>
              <a:rPr lang="en-US" sz="1200" dirty="0">
                <a:solidFill>
                  <a:srgbClr val="1F497D"/>
                </a:solidFill>
              </a:rPr>
              <a:t>="@+id/stub"</a:t>
            </a:r>
          </a:p>
          <a:p>
            <a:r>
              <a:rPr lang="en-US" sz="1200" dirty="0">
                <a:solidFill>
                  <a:srgbClr val="1F497D"/>
                </a:solidFill>
              </a:rPr>
              <a:t>        </a:t>
            </a:r>
            <a:r>
              <a:rPr lang="en-US" sz="1200" b="1" dirty="0" err="1">
                <a:solidFill>
                  <a:srgbClr val="1F497D"/>
                </a:solidFill>
              </a:rPr>
              <a:t>app:rectLayout</a:t>
            </a:r>
            <a:r>
              <a:rPr lang="en-US" sz="1200" b="1" dirty="0">
                <a:solidFill>
                  <a:srgbClr val="1F497D"/>
                </a:solidFill>
              </a:rPr>
              <a:t>="@layout/</a:t>
            </a:r>
            <a:r>
              <a:rPr lang="en-US" sz="1200" b="1" dirty="0" err="1">
                <a:solidFill>
                  <a:srgbClr val="1F497D"/>
                </a:solidFill>
              </a:rPr>
              <a:t>rect_layout</a:t>
            </a:r>
            <a:r>
              <a:rPr lang="en-US" sz="1200" b="1" dirty="0">
                <a:solidFill>
                  <a:srgbClr val="1F497D"/>
                </a:solidFill>
              </a:rPr>
              <a:t>"</a:t>
            </a:r>
          </a:p>
          <a:p>
            <a:r>
              <a:rPr lang="en-US" sz="1200" b="1" dirty="0">
                <a:solidFill>
                  <a:srgbClr val="1F497D"/>
                </a:solidFill>
              </a:rPr>
              <a:t>        </a:t>
            </a:r>
            <a:r>
              <a:rPr lang="en-US" sz="1200" b="1" dirty="0" err="1">
                <a:solidFill>
                  <a:srgbClr val="1F497D"/>
                </a:solidFill>
              </a:rPr>
              <a:t>app:roundLayout</a:t>
            </a:r>
            <a:r>
              <a:rPr lang="en-US" sz="1200" b="1" dirty="0">
                <a:solidFill>
                  <a:srgbClr val="1F497D"/>
                </a:solidFill>
              </a:rPr>
              <a:t>="@layout/</a:t>
            </a:r>
            <a:r>
              <a:rPr lang="en-US" sz="1200" b="1" dirty="0" err="1">
                <a:solidFill>
                  <a:srgbClr val="1F497D"/>
                </a:solidFill>
              </a:rPr>
              <a:t>round_layout</a:t>
            </a:r>
            <a:r>
              <a:rPr lang="en-US" sz="1200" b="1" dirty="0">
                <a:solidFill>
                  <a:srgbClr val="1F497D"/>
                </a:solidFill>
              </a:rPr>
              <a:t>"</a:t>
            </a:r>
            <a:r>
              <a:rPr lang="en-US" sz="1200" dirty="0">
                <a:solidFill>
                  <a:srgbClr val="1F497D"/>
                </a:solidFill>
              </a:rPr>
              <a:t>/</a:t>
            </a:r>
            <a:r>
              <a:rPr lang="en-US" sz="1200" dirty="0" smtClean="0">
                <a:solidFill>
                  <a:srgbClr val="1F497D"/>
                </a:solidFill>
              </a:rPr>
              <a:t>&gt;</a:t>
            </a:r>
          </a:p>
          <a:p>
            <a:r>
              <a:rPr lang="en-US" sz="1200" dirty="0" smtClean="0">
                <a:solidFill>
                  <a:srgbClr val="1F497D"/>
                </a:solidFill>
              </a:rPr>
              <a:t>…</a:t>
            </a:r>
          </a:p>
          <a:p>
            <a:endParaRPr lang="en-US" sz="1200" dirty="0" smtClean="0">
              <a:solidFill>
                <a:srgbClr val="1F497D"/>
              </a:solidFill>
            </a:endParaRPr>
          </a:p>
          <a:p>
            <a:r>
              <a:rPr lang="en-US" sz="1200" dirty="0" smtClean="0">
                <a:solidFill>
                  <a:srgbClr val="1F497D"/>
                </a:solidFill>
              </a:rPr>
              <a:t>//</a:t>
            </a:r>
            <a:r>
              <a:rPr lang="en-US" sz="1200" dirty="0" err="1" smtClean="0">
                <a:solidFill>
                  <a:srgbClr val="1F497D"/>
                </a:solidFill>
              </a:rPr>
              <a:t>MainActivity.java</a:t>
            </a:r>
            <a:endParaRPr lang="en-US" sz="1200" dirty="0">
              <a:solidFill>
                <a:srgbClr val="1F497D"/>
              </a:solidFill>
            </a:endParaRPr>
          </a:p>
          <a:p>
            <a:r>
              <a:rPr lang="en-US" sz="1200" dirty="0">
                <a:solidFill>
                  <a:srgbClr val="1F497D"/>
                </a:solidFill>
              </a:rPr>
              <a:t>@Override</a:t>
            </a:r>
          </a:p>
          <a:p>
            <a:r>
              <a:rPr lang="en-US" sz="1200" dirty="0">
                <a:solidFill>
                  <a:srgbClr val="1F497D"/>
                </a:solidFill>
              </a:rPr>
              <a:t>    public void </a:t>
            </a:r>
            <a:r>
              <a:rPr lang="en-US" sz="1200" dirty="0" err="1">
                <a:solidFill>
                  <a:srgbClr val="1F497D"/>
                </a:solidFill>
              </a:rPr>
              <a:t>onCreate</a:t>
            </a:r>
            <a:r>
              <a:rPr lang="en-US" sz="1200" dirty="0">
                <a:solidFill>
                  <a:srgbClr val="1F497D"/>
                </a:solidFill>
              </a:rPr>
              <a:t>(Bundle b) {</a:t>
            </a:r>
          </a:p>
          <a:p>
            <a:r>
              <a:rPr lang="en-US" sz="1200" dirty="0">
                <a:solidFill>
                  <a:srgbClr val="1F497D"/>
                </a:solidFill>
              </a:rPr>
              <a:t>        </a:t>
            </a:r>
            <a:r>
              <a:rPr lang="en-US" sz="1200" dirty="0" err="1">
                <a:solidFill>
                  <a:srgbClr val="1F497D"/>
                </a:solidFill>
              </a:rPr>
              <a:t>super.onCreate</a:t>
            </a:r>
            <a:r>
              <a:rPr lang="en-US" sz="1200" dirty="0">
                <a:solidFill>
                  <a:srgbClr val="1F497D"/>
                </a:solidFill>
              </a:rPr>
              <a:t>(b);</a:t>
            </a:r>
          </a:p>
          <a:p>
            <a:r>
              <a:rPr lang="en-US" sz="1200" dirty="0">
                <a:solidFill>
                  <a:srgbClr val="1F497D"/>
                </a:solidFill>
              </a:rPr>
              <a:t>        </a:t>
            </a:r>
            <a:r>
              <a:rPr lang="en-US" sz="1200" b="1" dirty="0" err="1">
                <a:solidFill>
                  <a:srgbClr val="1F497D"/>
                </a:solidFill>
              </a:rPr>
              <a:t>setContentView</a:t>
            </a:r>
            <a:r>
              <a:rPr lang="en-US" sz="1200" b="1" dirty="0">
                <a:solidFill>
                  <a:srgbClr val="1F497D"/>
                </a:solidFill>
              </a:rPr>
              <a:t>(</a:t>
            </a:r>
            <a:r>
              <a:rPr lang="en-US" sz="1200" b="1" dirty="0" err="1">
                <a:solidFill>
                  <a:srgbClr val="1F497D"/>
                </a:solidFill>
              </a:rPr>
              <a:t>R.layout.main_activity</a:t>
            </a:r>
            <a:r>
              <a:rPr lang="en-US" sz="1200" b="1" dirty="0">
                <a:solidFill>
                  <a:srgbClr val="1F497D"/>
                </a:solidFill>
              </a:rPr>
              <a:t>);</a:t>
            </a:r>
          </a:p>
          <a:p>
            <a:endParaRPr lang="en-US" sz="1200" dirty="0">
              <a:solidFill>
                <a:srgbClr val="1F497D"/>
              </a:solidFill>
            </a:endParaRPr>
          </a:p>
          <a:p>
            <a:r>
              <a:rPr lang="en-US" sz="1200" dirty="0">
                <a:solidFill>
                  <a:srgbClr val="1F497D"/>
                </a:solidFill>
              </a:rPr>
              <a:t>        </a:t>
            </a:r>
            <a:r>
              <a:rPr lang="en-US" sz="1200" dirty="0" err="1">
                <a:solidFill>
                  <a:srgbClr val="1F497D"/>
                </a:solidFill>
              </a:rPr>
              <a:t>WatchViewStub</a:t>
            </a:r>
            <a:r>
              <a:rPr lang="en-US" sz="1200" dirty="0">
                <a:solidFill>
                  <a:srgbClr val="1F497D"/>
                </a:solidFill>
              </a:rPr>
              <a:t> stub = (</a:t>
            </a:r>
            <a:r>
              <a:rPr lang="en-US" sz="1200" dirty="0" err="1">
                <a:solidFill>
                  <a:srgbClr val="1F497D"/>
                </a:solidFill>
              </a:rPr>
              <a:t>WatchViewStub</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R.id.stub</a:t>
            </a:r>
            <a:r>
              <a:rPr lang="en-US" sz="1200" dirty="0">
                <a:solidFill>
                  <a:srgbClr val="1F497D"/>
                </a:solidFill>
              </a:rPr>
              <a:t>);</a:t>
            </a:r>
          </a:p>
          <a:p>
            <a:r>
              <a:rPr lang="en-US" sz="1200" dirty="0">
                <a:solidFill>
                  <a:srgbClr val="1F497D"/>
                </a:solidFill>
              </a:rPr>
              <a:t>        </a:t>
            </a:r>
            <a:r>
              <a:rPr lang="en-US" sz="1200" dirty="0" err="1">
                <a:solidFill>
                  <a:srgbClr val="1F497D"/>
                </a:solidFill>
              </a:rPr>
              <a:t>stub.setOnLayoutInflatedListener</a:t>
            </a:r>
            <a:r>
              <a:rPr lang="en-US" sz="1200" dirty="0">
                <a:solidFill>
                  <a:srgbClr val="1F497D"/>
                </a:solidFill>
              </a:rPr>
              <a:t>(new </a:t>
            </a:r>
            <a:r>
              <a:rPr lang="en-US" sz="1200" dirty="0" err="1">
                <a:solidFill>
                  <a:srgbClr val="1F497D"/>
                </a:solidFill>
              </a:rPr>
              <a:t>WatchViewStub.OnLayoutInflatedListener</a:t>
            </a:r>
            <a:r>
              <a:rPr lang="en-US" sz="1200" dirty="0">
                <a:solidFill>
                  <a:srgbClr val="1F497D"/>
                </a:solidFill>
              </a:rPr>
              <a:t>() {</a:t>
            </a:r>
          </a:p>
          <a:p>
            <a:r>
              <a:rPr lang="en-US" sz="1200" dirty="0">
                <a:solidFill>
                  <a:srgbClr val="1F497D"/>
                </a:solidFill>
              </a:rPr>
              <a:t>            @Override</a:t>
            </a:r>
          </a:p>
          <a:p>
            <a:r>
              <a:rPr lang="en-US" sz="1200" dirty="0">
                <a:solidFill>
                  <a:srgbClr val="1F497D"/>
                </a:solidFill>
              </a:rPr>
              <a:t>            public void </a:t>
            </a:r>
            <a:r>
              <a:rPr lang="en-US" sz="1200" dirty="0" err="1">
                <a:solidFill>
                  <a:srgbClr val="1F497D"/>
                </a:solidFill>
              </a:rPr>
              <a:t>onLayoutInflated</a:t>
            </a:r>
            <a:r>
              <a:rPr lang="en-US" sz="1200" dirty="0">
                <a:solidFill>
                  <a:srgbClr val="1F497D"/>
                </a:solidFill>
              </a:rPr>
              <a:t>(</a:t>
            </a:r>
            <a:r>
              <a:rPr lang="en-US" sz="1200" dirty="0" err="1">
                <a:solidFill>
                  <a:srgbClr val="1F497D"/>
                </a:solidFill>
              </a:rPr>
              <a:t>WatchViewStub</a:t>
            </a:r>
            <a:r>
              <a:rPr lang="en-US" sz="1200" dirty="0">
                <a:solidFill>
                  <a:srgbClr val="1F497D"/>
                </a:solidFill>
              </a:rPr>
              <a:t> stub) {</a:t>
            </a:r>
          </a:p>
          <a:p>
            <a:r>
              <a:rPr lang="en-US" sz="1200" dirty="0">
                <a:solidFill>
                  <a:srgbClr val="1F497D"/>
                </a:solidFill>
              </a:rPr>
              <a:t>                </a:t>
            </a:r>
            <a:r>
              <a:rPr lang="en-US" sz="1200" dirty="0" err="1">
                <a:solidFill>
                  <a:srgbClr val="1F497D"/>
                </a:solidFill>
              </a:rPr>
              <a:t>mRectBackground</a:t>
            </a:r>
            <a:r>
              <a:rPr lang="en-US" sz="1200" dirty="0">
                <a:solidFill>
                  <a:srgbClr val="1F497D"/>
                </a:solidFill>
              </a:rPr>
              <a:t> = (</a:t>
            </a:r>
            <a:r>
              <a:rPr lang="en-US" sz="1200" dirty="0" err="1">
                <a:solidFill>
                  <a:srgbClr val="1F497D"/>
                </a:solidFill>
              </a:rPr>
              <a:t>RelativeLayout</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R.id.rect_layout</a:t>
            </a:r>
            <a:r>
              <a:rPr lang="en-US" sz="1200" dirty="0">
                <a:solidFill>
                  <a:srgbClr val="1F497D"/>
                </a:solidFill>
              </a:rPr>
              <a:t>);</a:t>
            </a:r>
          </a:p>
          <a:p>
            <a:r>
              <a:rPr lang="en-US" sz="1200" dirty="0">
                <a:solidFill>
                  <a:srgbClr val="1F497D"/>
                </a:solidFill>
              </a:rPr>
              <a:t>                </a:t>
            </a:r>
            <a:r>
              <a:rPr lang="en-US" sz="1200" dirty="0" err="1">
                <a:solidFill>
                  <a:srgbClr val="1F497D"/>
                </a:solidFill>
              </a:rPr>
              <a:t>mRoundBackground</a:t>
            </a:r>
            <a:r>
              <a:rPr lang="en-US" sz="1200" dirty="0">
                <a:solidFill>
                  <a:srgbClr val="1F497D"/>
                </a:solidFill>
              </a:rPr>
              <a:t> = (</a:t>
            </a:r>
            <a:r>
              <a:rPr lang="en-US" sz="1200" dirty="0" err="1">
                <a:solidFill>
                  <a:srgbClr val="1F497D"/>
                </a:solidFill>
              </a:rPr>
              <a:t>RelativeLayout</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R.id.round_layout</a:t>
            </a:r>
            <a:r>
              <a:rPr lang="en-US" sz="1200" dirty="0">
                <a:solidFill>
                  <a:srgbClr val="1F497D"/>
                </a:solidFill>
              </a:rPr>
              <a:t>);</a:t>
            </a:r>
          </a:p>
          <a:p>
            <a:r>
              <a:rPr lang="en-US" sz="1200" dirty="0">
                <a:solidFill>
                  <a:srgbClr val="1F497D"/>
                </a:solidFill>
              </a:rPr>
              <a:t>            }</a:t>
            </a:r>
          </a:p>
          <a:p>
            <a:r>
              <a:rPr lang="en-US" sz="1200" dirty="0">
                <a:solidFill>
                  <a:srgbClr val="1F497D"/>
                </a:solidFill>
              </a:rPr>
              <a:t>        });</a:t>
            </a:r>
          </a:p>
          <a:p>
            <a:r>
              <a:rPr lang="en-US" sz="1200" dirty="0" smtClean="0">
                <a:solidFill>
                  <a:srgbClr val="1F497D"/>
                </a:solidFill>
              </a:rPr>
              <a:t>}</a:t>
            </a:r>
            <a:endParaRPr lang="en-US" sz="1200" dirty="0">
              <a:solidFill>
                <a:srgbClr val="1F497D"/>
              </a:solidFill>
            </a:endParaRPr>
          </a:p>
          <a:p>
            <a:endParaRPr lang="en-US" sz="1200" dirty="0">
              <a:solidFill>
                <a:srgbClr val="1F497D"/>
              </a:solidFill>
            </a:endParaRPr>
          </a:p>
        </p:txBody>
      </p:sp>
      <p:pic>
        <p:nvPicPr>
          <p:cNvPr id="4" name="Picture 3" descr="Screen Shot 2015-01-18 at 2.3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387" y="1614900"/>
            <a:ext cx="3196705" cy="2911941"/>
          </a:xfrm>
          <a:prstGeom prst="rect">
            <a:avLst/>
          </a:prstGeom>
          <a:effectLst>
            <a:outerShdw blurRad="288925" dist="114300" dir="5400000" algn="t" rotWithShape="0">
              <a:prstClr val="black">
                <a:alpha val="40000"/>
              </a:prstClr>
            </a:outerShdw>
          </a:effectLst>
        </p:spPr>
      </p:pic>
    </p:spTree>
    <p:extLst>
      <p:ext uri="{BB962C8B-B14F-4D97-AF65-F5344CB8AC3E}">
        <p14:creationId xmlns:p14="http://schemas.microsoft.com/office/powerpoint/2010/main" val="278885535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solidFill>
                  <a:srgbClr val="FFFFFF"/>
                </a:solidFill>
              </a:rPr>
              <a:t>UX – </a:t>
            </a:r>
            <a:r>
              <a:rPr lang="en-US" sz="2400" dirty="0">
                <a:solidFill>
                  <a:srgbClr val="FFFFFF"/>
                </a:solidFill>
              </a:rPr>
              <a:t>Shape Aware Layout </a:t>
            </a:r>
            <a:endParaRPr lang="en-US" sz="2400" dirty="0" smtClean="0">
              <a:solidFill>
                <a:srgbClr val="FFFFFF"/>
              </a:solidFill>
            </a:endParaRP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6855810" cy="3970318"/>
          </a:xfrm>
          <a:prstGeom prst="rect">
            <a:avLst/>
          </a:prstGeom>
          <a:noFill/>
        </p:spPr>
        <p:txBody>
          <a:bodyPr wrap="square" rtlCol="0">
            <a:spAutoFit/>
          </a:bodyPr>
          <a:lstStyle/>
          <a:p>
            <a:r>
              <a:rPr lang="en-US" dirty="0" smtClean="0">
                <a:solidFill>
                  <a:schemeClr val="bg1"/>
                </a:solidFill>
              </a:rPr>
              <a:t>&lt;!-- </a:t>
            </a:r>
            <a:r>
              <a:rPr lang="en-US" dirty="0" err="1" smtClean="0">
                <a:solidFill>
                  <a:schemeClr val="bg1"/>
                </a:solidFill>
              </a:rPr>
              <a:t>main_activity.xml</a:t>
            </a:r>
            <a:r>
              <a:rPr lang="en-US" dirty="0" smtClean="0">
                <a:solidFill>
                  <a:schemeClr val="bg1"/>
                </a:solidFill>
              </a:rPr>
              <a:t> </a:t>
            </a:r>
            <a:r>
              <a:rPr lang="en-US" dirty="0" smtClean="0">
                <a:solidFill>
                  <a:schemeClr val="bg1"/>
                </a:solidFill>
                <a:sym typeface="Wingdings"/>
              </a:rPr>
              <a:t>--&gt;</a:t>
            </a:r>
          </a:p>
          <a:p>
            <a:r>
              <a:rPr lang="en-US" dirty="0">
                <a:solidFill>
                  <a:schemeClr val="bg1"/>
                </a:solidFill>
              </a:rPr>
              <a:t>&lt;</a:t>
            </a:r>
            <a:r>
              <a:rPr lang="en-US" dirty="0" err="1">
                <a:solidFill>
                  <a:schemeClr val="bg1"/>
                </a:solidFill>
              </a:rPr>
              <a:t>android.support.wearable.view.BoxInsetLayout</a:t>
            </a:r>
            <a:endParaRPr lang="en-US" dirty="0">
              <a:solidFill>
                <a:schemeClr val="bg1"/>
              </a:solidFill>
            </a:endParaRPr>
          </a:p>
          <a:p>
            <a:r>
              <a:rPr lang="en-US" dirty="0">
                <a:solidFill>
                  <a:schemeClr val="bg1"/>
                </a:solidFill>
              </a:rPr>
              <a:t>    </a:t>
            </a:r>
            <a:r>
              <a:rPr lang="en-US" dirty="0" err="1">
                <a:solidFill>
                  <a:schemeClr val="bg1"/>
                </a:solidFill>
              </a:rPr>
              <a:t>xmlns:android</a:t>
            </a:r>
            <a:r>
              <a:rPr lang="en-US" dirty="0">
                <a:solidFill>
                  <a:schemeClr val="bg1"/>
                </a:solidFill>
              </a:rPr>
              <a:t>="http://</a:t>
            </a:r>
            <a:r>
              <a:rPr lang="en-US" dirty="0" err="1">
                <a:solidFill>
                  <a:schemeClr val="bg1"/>
                </a:solidFill>
              </a:rPr>
              <a:t>schemas.android.com</a:t>
            </a:r>
            <a:r>
              <a:rPr lang="en-US" dirty="0">
                <a:solidFill>
                  <a:schemeClr val="bg1"/>
                </a:solidFill>
              </a:rPr>
              <a:t>/</a:t>
            </a:r>
            <a:r>
              <a:rPr lang="en-US" dirty="0" err="1">
                <a:solidFill>
                  <a:schemeClr val="bg1"/>
                </a:solidFill>
              </a:rPr>
              <a:t>apk</a:t>
            </a:r>
            <a:r>
              <a:rPr lang="en-US" dirty="0">
                <a:solidFill>
                  <a:schemeClr val="bg1"/>
                </a:solidFill>
              </a:rPr>
              <a:t>/res/android"</a:t>
            </a:r>
          </a:p>
          <a:p>
            <a:r>
              <a:rPr lang="en-US" dirty="0">
                <a:solidFill>
                  <a:schemeClr val="bg1"/>
                </a:solidFill>
              </a:rPr>
              <a:t>    </a:t>
            </a:r>
            <a:r>
              <a:rPr lang="en-US" dirty="0" err="1">
                <a:solidFill>
                  <a:schemeClr val="bg1"/>
                </a:solidFill>
              </a:rPr>
              <a:t>xmlns:app</a:t>
            </a:r>
            <a:r>
              <a:rPr lang="en-US" dirty="0">
                <a:solidFill>
                  <a:schemeClr val="bg1"/>
                </a:solidFill>
              </a:rPr>
              <a:t>="http://</a:t>
            </a:r>
            <a:r>
              <a:rPr lang="en-US" dirty="0" err="1">
                <a:solidFill>
                  <a:schemeClr val="bg1"/>
                </a:solidFill>
              </a:rPr>
              <a:t>schemas.android.com</a:t>
            </a:r>
            <a:r>
              <a:rPr lang="en-US" dirty="0">
                <a:solidFill>
                  <a:schemeClr val="bg1"/>
                </a:solidFill>
              </a:rPr>
              <a:t>/</a:t>
            </a:r>
            <a:r>
              <a:rPr lang="en-US" dirty="0" err="1">
                <a:solidFill>
                  <a:schemeClr val="bg1"/>
                </a:solidFill>
              </a:rPr>
              <a:t>apk</a:t>
            </a:r>
            <a:r>
              <a:rPr lang="en-US" dirty="0">
                <a:solidFill>
                  <a:schemeClr val="bg1"/>
                </a:solidFill>
              </a:rPr>
              <a:t>/res-auto"</a:t>
            </a:r>
          </a:p>
          <a:p>
            <a:r>
              <a:rPr lang="en-US" dirty="0">
                <a:solidFill>
                  <a:schemeClr val="bg1"/>
                </a:solidFill>
              </a:rPr>
              <a:t>    </a:t>
            </a:r>
            <a:r>
              <a:rPr lang="en-US" dirty="0" err="1">
                <a:solidFill>
                  <a:schemeClr val="bg1"/>
                </a:solidFill>
              </a:rPr>
              <a:t>android:background</a:t>
            </a:r>
            <a:r>
              <a:rPr lang="en-US" dirty="0">
                <a:solidFill>
                  <a:schemeClr val="bg1"/>
                </a:solidFill>
              </a:rPr>
              <a:t>="@</a:t>
            </a:r>
            <a:r>
              <a:rPr lang="en-US" dirty="0" err="1">
                <a:solidFill>
                  <a:schemeClr val="bg1"/>
                </a:solidFill>
              </a:rPr>
              <a:t>drawable</a:t>
            </a:r>
            <a:r>
              <a:rPr lang="en-US" dirty="0">
                <a:solidFill>
                  <a:schemeClr val="bg1"/>
                </a:solidFill>
              </a:rPr>
              <a:t>/</a:t>
            </a:r>
            <a:r>
              <a:rPr lang="en-US" dirty="0" err="1">
                <a:solidFill>
                  <a:schemeClr val="bg1"/>
                </a:solidFill>
              </a:rPr>
              <a:t>robot_background</a:t>
            </a:r>
            <a:r>
              <a:rPr lang="en-US" dirty="0">
                <a:solidFill>
                  <a:schemeClr val="bg1"/>
                </a:solidFill>
              </a:rPr>
              <a:t>"</a:t>
            </a:r>
          </a:p>
          <a:p>
            <a:r>
              <a:rPr lang="en-US" dirty="0">
                <a:solidFill>
                  <a:schemeClr val="bg1"/>
                </a:solidFill>
              </a:rPr>
              <a:t>    </a:t>
            </a:r>
            <a:r>
              <a:rPr lang="en-US" dirty="0" err="1">
                <a:solidFill>
                  <a:schemeClr val="bg1"/>
                </a:solidFill>
              </a:rPr>
              <a:t>android:layout_height</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dirty="0" err="1">
                <a:solidFill>
                  <a:schemeClr val="bg1"/>
                </a:solidFill>
              </a:rPr>
              <a:t>android:layout_width</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b="1" dirty="0" err="1">
                <a:solidFill>
                  <a:schemeClr val="bg1"/>
                </a:solidFill>
              </a:rPr>
              <a:t>android:padding</a:t>
            </a:r>
            <a:r>
              <a:rPr lang="en-US" b="1" dirty="0">
                <a:solidFill>
                  <a:schemeClr val="bg1"/>
                </a:solidFill>
              </a:rPr>
              <a:t>="15dp"</a:t>
            </a:r>
            <a:r>
              <a:rPr lang="en-US" dirty="0">
                <a:solidFill>
                  <a:schemeClr val="bg1"/>
                </a:solidFill>
              </a:rPr>
              <a:t>&gt;</a:t>
            </a:r>
          </a:p>
          <a:p>
            <a:endParaRPr lang="en-US" dirty="0">
              <a:solidFill>
                <a:schemeClr val="bg1"/>
              </a:solidFill>
            </a:endParaRPr>
          </a:p>
          <a:p>
            <a:r>
              <a:rPr lang="en-US" dirty="0">
                <a:solidFill>
                  <a:schemeClr val="bg1"/>
                </a:solidFill>
              </a:rPr>
              <a:t>    &lt;</a:t>
            </a:r>
            <a:r>
              <a:rPr lang="en-US" dirty="0" err="1">
                <a:solidFill>
                  <a:schemeClr val="bg1"/>
                </a:solidFill>
              </a:rPr>
              <a:t>FrameLayout</a:t>
            </a:r>
            <a:endParaRPr lang="en-US" dirty="0">
              <a:solidFill>
                <a:schemeClr val="bg1"/>
              </a:solidFill>
            </a:endParaRPr>
          </a:p>
          <a:p>
            <a:r>
              <a:rPr lang="en-US" dirty="0">
                <a:solidFill>
                  <a:schemeClr val="bg1"/>
                </a:solidFill>
              </a:rPr>
              <a:t>        </a:t>
            </a:r>
            <a:r>
              <a:rPr lang="en-US" dirty="0" err="1">
                <a:solidFill>
                  <a:schemeClr val="bg1"/>
                </a:solidFill>
              </a:rPr>
              <a:t>android:layout_width</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dirty="0" err="1">
                <a:solidFill>
                  <a:schemeClr val="bg1"/>
                </a:solidFill>
              </a:rPr>
              <a:t>android:layout_height</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b="1" dirty="0" err="1">
                <a:solidFill>
                  <a:schemeClr val="bg1"/>
                </a:solidFill>
              </a:rPr>
              <a:t>android:padding</a:t>
            </a:r>
            <a:r>
              <a:rPr lang="en-US" b="1" dirty="0">
                <a:solidFill>
                  <a:schemeClr val="bg1"/>
                </a:solidFill>
              </a:rPr>
              <a:t>="5dp"</a:t>
            </a:r>
          </a:p>
          <a:p>
            <a:r>
              <a:rPr lang="en-US" dirty="0">
                <a:solidFill>
                  <a:schemeClr val="bg1"/>
                </a:solidFill>
              </a:rPr>
              <a:t>        </a:t>
            </a:r>
            <a:r>
              <a:rPr lang="en-US" b="1" dirty="0" err="1">
                <a:solidFill>
                  <a:schemeClr val="bg1"/>
                </a:solidFill>
              </a:rPr>
              <a:t>app:layout_box</a:t>
            </a:r>
            <a:r>
              <a:rPr lang="en-US" b="1" dirty="0" smtClean="0">
                <a:solidFill>
                  <a:schemeClr val="bg1"/>
                </a:solidFill>
              </a:rPr>
              <a:t>=”</a:t>
            </a:r>
            <a:r>
              <a:rPr lang="en-US" b="1" dirty="0" err="1" smtClean="0">
                <a:solidFill>
                  <a:schemeClr val="bg1"/>
                </a:solidFill>
              </a:rPr>
              <a:t>all|top|bottom|left|right</a:t>
            </a:r>
            <a:r>
              <a:rPr lang="en-US" b="1" dirty="0" smtClean="0">
                <a:solidFill>
                  <a:schemeClr val="bg1"/>
                </a:solidFill>
              </a:rPr>
              <a:t>”</a:t>
            </a:r>
            <a:r>
              <a:rPr lang="en-US" dirty="0" smtClean="0">
                <a:solidFill>
                  <a:schemeClr val="bg1"/>
                </a:solidFill>
              </a:rPr>
              <a:t>&gt;</a:t>
            </a:r>
          </a:p>
        </p:txBody>
      </p:sp>
      <p:pic>
        <p:nvPicPr>
          <p:cNvPr id="4" name="Picture 3" descr="BoxInsetLayout_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216" y="3717650"/>
            <a:ext cx="2080047" cy="1812393"/>
          </a:xfrm>
          <a:prstGeom prst="rect">
            <a:avLst/>
          </a:prstGeom>
        </p:spPr>
      </p:pic>
      <p:pic>
        <p:nvPicPr>
          <p:cNvPr id="5" name="Picture 4" descr="BoxInsetLayout_rou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735" y="3520572"/>
            <a:ext cx="2004935" cy="2023969"/>
          </a:xfrm>
          <a:prstGeom prst="rect">
            <a:avLst/>
          </a:prstGeom>
        </p:spPr>
      </p:pic>
    </p:spTree>
    <p:extLst>
      <p:ext uri="{BB962C8B-B14F-4D97-AF65-F5344CB8AC3E}">
        <p14:creationId xmlns:p14="http://schemas.microsoft.com/office/powerpoint/2010/main" val="181032909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466460"/>
          </a:xfrm>
        </p:spPr>
        <p:txBody>
          <a:bodyPr>
            <a:noAutofit/>
          </a:bodyPr>
          <a:lstStyle/>
          <a:p>
            <a:pPr marL="0" indent="0">
              <a:buNone/>
            </a:pPr>
            <a:r>
              <a:rPr lang="en-US" sz="2400" dirty="0" smtClean="0"/>
              <a:t>UX – Widgets : Wearable UI Library</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16" name="TextBox 15"/>
          <p:cNvSpPr txBox="1"/>
          <p:nvPr/>
        </p:nvSpPr>
        <p:spPr>
          <a:xfrm>
            <a:off x="536434" y="1943770"/>
            <a:ext cx="3306181" cy="3477875"/>
          </a:xfrm>
          <a:prstGeom prst="rect">
            <a:avLst/>
          </a:prstGeom>
          <a:noFill/>
        </p:spPr>
        <p:txBody>
          <a:bodyPr wrap="square" rtlCol="0">
            <a:spAutoFit/>
          </a:bodyPr>
          <a:lstStyle/>
          <a:p>
            <a:pPr>
              <a:defRPr/>
            </a:pPr>
            <a:r>
              <a:rPr lang="en-US" sz="2000" dirty="0" err="1" smtClean="0">
                <a:solidFill>
                  <a:srgbClr val="1F497D"/>
                </a:solidFill>
              </a:rPr>
              <a:t>CardFrame</a:t>
            </a:r>
            <a:r>
              <a:rPr lang="en-US" sz="2000" dirty="0">
                <a:solidFill>
                  <a:srgbClr val="1F497D"/>
                </a:solidFill>
              </a:rPr>
              <a:t> </a:t>
            </a:r>
            <a:r>
              <a:rPr lang="en-US" sz="2000" dirty="0" smtClean="0">
                <a:solidFill>
                  <a:srgbClr val="1F497D"/>
                </a:solidFill>
              </a:rPr>
              <a:t>and </a:t>
            </a:r>
            <a:r>
              <a:rPr lang="en-US" sz="2000" dirty="0" err="1" smtClean="0">
                <a:solidFill>
                  <a:srgbClr val="1F497D"/>
                </a:solidFill>
              </a:rPr>
              <a:t>CardFragment</a:t>
            </a:r>
            <a:endParaRPr lang="en-US" sz="2000" dirty="0" smtClean="0">
              <a:solidFill>
                <a:srgbClr val="1F497D"/>
              </a:solidFill>
            </a:endParaRPr>
          </a:p>
          <a:p>
            <a:pPr>
              <a:defRPr/>
            </a:pPr>
            <a:endParaRPr lang="en-US" sz="2000" dirty="0">
              <a:solidFill>
                <a:srgbClr val="1F497D"/>
              </a:solidFill>
            </a:endParaRPr>
          </a:p>
          <a:p>
            <a:pPr>
              <a:defRPr/>
            </a:pPr>
            <a:r>
              <a:rPr lang="en-US" sz="2000" dirty="0" err="1" smtClean="0">
                <a:solidFill>
                  <a:srgbClr val="1F497D"/>
                </a:solidFill>
              </a:rPr>
              <a:t>CircledImageView</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ConfirmationActivity</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DelayedConfirmationView</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WearableListView</a:t>
            </a:r>
            <a:endParaRPr lang="en-US" sz="2000" dirty="0" smtClean="0">
              <a:solidFill>
                <a:srgbClr val="1F497D"/>
              </a:solidFill>
            </a:endParaRPr>
          </a:p>
          <a:p>
            <a:pPr>
              <a:defRPr/>
            </a:pPr>
            <a:endParaRPr lang="en-US" sz="2000" dirty="0">
              <a:solidFill>
                <a:srgbClr val="1F497D"/>
              </a:solidFill>
            </a:endParaRPr>
          </a:p>
          <a:p>
            <a:pPr>
              <a:defRPr/>
            </a:pPr>
            <a:r>
              <a:rPr lang="en-US" sz="2000" dirty="0" err="1" smtClean="0">
                <a:solidFill>
                  <a:srgbClr val="1F497D"/>
                </a:solidFill>
              </a:rPr>
              <a:t>GridViewPager</a:t>
            </a:r>
            <a:endParaRPr lang="en-US" sz="2000" dirty="0">
              <a:solidFill>
                <a:srgbClr val="1F497D"/>
              </a:solidFill>
            </a:endParaRPr>
          </a:p>
        </p:txBody>
      </p:sp>
    </p:spTree>
    <p:extLst>
      <p:ext uri="{BB962C8B-B14F-4D97-AF65-F5344CB8AC3E}">
        <p14:creationId xmlns:p14="http://schemas.microsoft.com/office/powerpoint/2010/main" val="234402011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2671487"/>
            <a:ext cx="9144000" cy="325176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CardFragment</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10" name="TextBox 9"/>
          <p:cNvSpPr txBox="1"/>
          <p:nvPr/>
        </p:nvSpPr>
        <p:spPr>
          <a:xfrm>
            <a:off x="457200" y="1828436"/>
            <a:ext cx="7370349" cy="4278094"/>
          </a:xfrm>
          <a:prstGeom prst="rect">
            <a:avLst/>
          </a:prstGeom>
          <a:noFill/>
        </p:spPr>
        <p:txBody>
          <a:bodyPr wrap="square" rtlCol="0">
            <a:spAutoFit/>
          </a:bodyPr>
          <a:lstStyle/>
          <a:p>
            <a:pPr marL="0" lvl="1"/>
            <a:r>
              <a:rPr lang="en-US" sz="2000" dirty="0" smtClean="0">
                <a:solidFill>
                  <a:srgbClr val="1F497D"/>
                </a:solidFill>
              </a:rPr>
              <a:t>A </a:t>
            </a:r>
            <a:r>
              <a:rPr lang="en-US" sz="2000" dirty="0">
                <a:solidFill>
                  <a:srgbClr val="1F497D"/>
                </a:solidFill>
              </a:rPr>
              <a:t>fragment that presents content within an expandable, vertically scrollable card</a:t>
            </a:r>
            <a:r>
              <a:rPr lang="en-US" sz="2000" dirty="0" smtClean="0">
                <a:solidFill>
                  <a:srgbClr val="1F497D"/>
                </a:solidFill>
              </a:rPr>
              <a:t>.</a:t>
            </a:r>
          </a:p>
          <a:p>
            <a:pPr marL="0" lvl="1"/>
            <a:endParaRPr lang="en-US" sz="2000" dirty="0">
              <a:solidFill>
                <a:srgbClr val="1F497D"/>
              </a:solidFill>
            </a:endParaRPr>
          </a:p>
          <a:p>
            <a:pPr marL="0" lvl="1"/>
            <a:r>
              <a:rPr lang="en-US" sz="1600" dirty="0">
                <a:solidFill>
                  <a:srgbClr val="1F497D"/>
                </a:solidFill>
              </a:rPr>
              <a:t>protected void </a:t>
            </a:r>
            <a:r>
              <a:rPr lang="en-US" sz="1600" dirty="0" err="1">
                <a:solidFill>
                  <a:srgbClr val="1F497D"/>
                </a:solidFill>
              </a:rPr>
              <a:t>onCreate</a:t>
            </a:r>
            <a:r>
              <a:rPr lang="en-US" sz="1600" dirty="0">
                <a:solidFill>
                  <a:srgbClr val="1F497D"/>
                </a:solidFill>
              </a:rPr>
              <a:t>(Bundle </a:t>
            </a:r>
            <a:r>
              <a:rPr lang="en-US" sz="1600" dirty="0" err="1">
                <a:solidFill>
                  <a:srgbClr val="1F497D"/>
                </a:solidFill>
              </a:rPr>
              <a:t>savedInstanceState</a:t>
            </a:r>
            <a:r>
              <a:rPr lang="en-US" sz="1600" dirty="0">
                <a:solidFill>
                  <a:srgbClr val="1F497D"/>
                </a:solidFill>
              </a:rPr>
              <a:t>) {</a:t>
            </a:r>
          </a:p>
          <a:p>
            <a:pPr marL="0" lvl="1"/>
            <a:r>
              <a:rPr lang="en-US" sz="1600" dirty="0" smtClean="0">
                <a:solidFill>
                  <a:srgbClr val="1F497D"/>
                </a:solidFill>
              </a:rPr>
              <a:t>    …</a:t>
            </a:r>
            <a:endParaRPr lang="en-US" sz="1600" dirty="0">
              <a:solidFill>
                <a:srgbClr val="1F497D"/>
              </a:solidFill>
            </a:endParaRPr>
          </a:p>
          <a:p>
            <a:pPr marL="0" lvl="1"/>
            <a:r>
              <a:rPr lang="en-US" sz="1600" dirty="0">
                <a:solidFill>
                  <a:srgbClr val="1F497D"/>
                </a:solidFill>
              </a:rPr>
              <a:t>    </a:t>
            </a:r>
            <a:endParaRPr lang="en-US" sz="1600" dirty="0" smtClean="0">
              <a:solidFill>
                <a:srgbClr val="1F497D"/>
              </a:solidFill>
            </a:endParaRPr>
          </a:p>
          <a:p>
            <a:pPr marL="0" lvl="1"/>
            <a:r>
              <a:rPr lang="en-US" sz="1600" dirty="0">
                <a:solidFill>
                  <a:srgbClr val="1F497D"/>
                </a:solidFill>
              </a:rPr>
              <a:t> </a:t>
            </a:r>
            <a:r>
              <a:rPr lang="en-US" sz="1600" dirty="0" smtClean="0">
                <a:solidFill>
                  <a:srgbClr val="1F497D"/>
                </a:solidFill>
              </a:rPr>
              <a:t>   </a:t>
            </a:r>
            <a:r>
              <a:rPr lang="en-US" sz="1600" dirty="0" err="1" smtClean="0">
                <a:solidFill>
                  <a:srgbClr val="1F497D"/>
                </a:solidFill>
              </a:rPr>
              <a:t>FragmentManager</a:t>
            </a:r>
            <a:r>
              <a:rPr lang="en-US" sz="1600" dirty="0" smtClean="0">
                <a:solidFill>
                  <a:srgbClr val="1F497D"/>
                </a:solidFill>
              </a:rPr>
              <a:t> </a:t>
            </a:r>
            <a:r>
              <a:rPr lang="en-US" sz="1600" dirty="0" err="1">
                <a:solidFill>
                  <a:srgbClr val="1F497D"/>
                </a:solidFill>
              </a:rPr>
              <a:t>fragmentManager</a:t>
            </a:r>
            <a:r>
              <a:rPr lang="en-US" sz="1600" dirty="0">
                <a:solidFill>
                  <a:srgbClr val="1F497D"/>
                </a:solidFill>
              </a:rPr>
              <a:t> = </a:t>
            </a:r>
            <a:r>
              <a:rPr lang="en-US" sz="1600" dirty="0" err="1">
                <a:solidFill>
                  <a:srgbClr val="1F497D"/>
                </a:solidFill>
              </a:rPr>
              <a:t>getFragmentManager</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a:t>
            </a:r>
            <a:r>
              <a:rPr lang="en-US" sz="1600" dirty="0">
                <a:solidFill>
                  <a:srgbClr val="1F497D"/>
                </a:solidFill>
              </a:rPr>
              <a:t> </a:t>
            </a:r>
            <a:r>
              <a:rPr lang="en-US" sz="1600" dirty="0" err="1">
                <a:solidFill>
                  <a:srgbClr val="1F497D"/>
                </a:solidFill>
              </a:rPr>
              <a:t>fragmentTransaction</a:t>
            </a:r>
            <a:r>
              <a:rPr lang="en-US" sz="1600" dirty="0">
                <a:solidFill>
                  <a:srgbClr val="1F497D"/>
                </a:solidFill>
              </a:rPr>
              <a:t> = </a:t>
            </a:r>
            <a:r>
              <a:rPr lang="en-US" sz="1600" dirty="0" err="1">
                <a:solidFill>
                  <a:srgbClr val="1F497D"/>
                </a:solidFill>
              </a:rPr>
              <a:t>fragmentManager.beginTransaction</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CardFragment</a:t>
            </a:r>
            <a:r>
              <a:rPr lang="en-US" sz="1600" dirty="0">
                <a:solidFill>
                  <a:srgbClr val="1F497D"/>
                </a:solidFill>
              </a:rPr>
              <a:t> </a:t>
            </a:r>
            <a:r>
              <a:rPr lang="en-US" sz="1600" dirty="0" err="1">
                <a:solidFill>
                  <a:srgbClr val="1F497D"/>
                </a:solidFill>
              </a:rPr>
              <a:t>cardFragment</a:t>
            </a:r>
            <a:r>
              <a:rPr lang="en-US" sz="1600" dirty="0">
                <a:solidFill>
                  <a:srgbClr val="1F497D"/>
                </a:solidFill>
              </a:rPr>
              <a:t> = </a:t>
            </a:r>
            <a:r>
              <a:rPr lang="en-US" sz="1600" dirty="0" err="1">
                <a:solidFill>
                  <a:srgbClr val="1F497D"/>
                </a:solidFill>
              </a:rPr>
              <a:t>CardFragment.create</a:t>
            </a:r>
            <a:r>
              <a:rPr lang="en-US" sz="1600" dirty="0" smtClean="0">
                <a:solidFill>
                  <a:srgbClr val="1F497D"/>
                </a:solidFill>
              </a:rPr>
              <a:t>(</a:t>
            </a:r>
          </a:p>
          <a:p>
            <a:pPr marL="0" lvl="1"/>
            <a:r>
              <a:rPr lang="en-US" sz="1600" dirty="0">
                <a:solidFill>
                  <a:srgbClr val="1F497D"/>
                </a:solidFill>
              </a:rPr>
              <a:t>	</a:t>
            </a:r>
            <a:r>
              <a:rPr lang="en-US" sz="1600" dirty="0" smtClean="0">
                <a:solidFill>
                  <a:srgbClr val="1F497D"/>
                </a:solidFill>
              </a:rPr>
              <a:t>				  </a:t>
            </a:r>
            <a:r>
              <a:rPr lang="en-US" sz="1600" dirty="0" err="1" smtClean="0">
                <a:solidFill>
                  <a:srgbClr val="1F497D"/>
                </a:solidFill>
              </a:rPr>
              <a:t>getString</a:t>
            </a:r>
            <a:r>
              <a:rPr lang="en-US" sz="1600" dirty="0" smtClean="0">
                <a:solidFill>
                  <a:srgbClr val="1F497D"/>
                </a:solidFill>
              </a:rPr>
              <a:t>(“</a:t>
            </a:r>
            <a:r>
              <a:rPr lang="en-US" sz="1600" dirty="0" err="1" smtClean="0">
                <a:solidFill>
                  <a:srgbClr val="1F497D"/>
                </a:solidFill>
              </a:rPr>
              <a:t>CardFragment</a:t>
            </a:r>
            <a:r>
              <a:rPr lang="en-US" sz="1600" dirty="0" smtClean="0">
                <a:solidFill>
                  <a:srgbClr val="1F497D"/>
                </a:solidFill>
              </a:rPr>
              <a: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getString</a:t>
            </a:r>
            <a:r>
              <a:rPr lang="en-US" sz="1600" dirty="0" smtClean="0">
                <a:solidFill>
                  <a:srgbClr val="1F497D"/>
                </a:solidFill>
              </a:rPr>
              <a:t>(“Description”)</a:t>
            </a:r>
            <a:r>
              <a:rPr lang="en-US" sz="1600" dirty="0">
                <a:solidFill>
                  <a:srgbClr val="1F497D"/>
                </a:solidFill>
              </a:rPr>
              <a:t>,</a:t>
            </a:r>
          </a:p>
          <a:p>
            <a:pPr marL="0" lvl="1"/>
            <a:r>
              <a:rPr lang="en-US" sz="1600" dirty="0">
                <a:solidFill>
                  <a:srgbClr val="1F497D"/>
                </a:solidFill>
              </a:rPr>
              <a:t>                                                    </a:t>
            </a:r>
            <a:r>
              <a:rPr lang="en-US" sz="1600" dirty="0" err="1" smtClean="0">
                <a:solidFill>
                  <a:srgbClr val="1F497D"/>
                </a:solidFill>
              </a:rPr>
              <a:t>R.drawable.icon</a:t>
            </a:r>
            <a:r>
              <a:rPr lang="en-US" sz="1600" dirty="0" smtClean="0">
                <a:solidFill>
                  <a:srgbClr val="1F497D"/>
                </a:solidFill>
              </a:rPr>
              <a: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fragmentTransaction.add</a:t>
            </a:r>
            <a:r>
              <a:rPr lang="en-US" sz="1600" dirty="0">
                <a:solidFill>
                  <a:srgbClr val="1F497D"/>
                </a:solidFill>
              </a:rPr>
              <a:t>(</a:t>
            </a:r>
            <a:r>
              <a:rPr lang="en-US" sz="1600" dirty="0" err="1">
                <a:solidFill>
                  <a:srgbClr val="1F497D"/>
                </a:solidFill>
              </a:rPr>
              <a:t>R.id.frame_layout</a:t>
            </a:r>
            <a:r>
              <a:rPr lang="en-US" sz="1600" dirty="0">
                <a:solidFill>
                  <a:srgbClr val="1F497D"/>
                </a:solidFill>
              </a:rPr>
              <a:t>, </a:t>
            </a:r>
            <a:r>
              <a:rPr lang="en-US" sz="1600" dirty="0" err="1">
                <a:solidFill>
                  <a:srgbClr val="1F497D"/>
                </a:solidFill>
              </a:rPr>
              <a:t>cardFragment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fragmentTransaction.commit</a:t>
            </a:r>
            <a:r>
              <a:rPr lang="en-US" sz="1600" dirty="0">
                <a:solidFill>
                  <a:srgbClr val="1F497D"/>
                </a:solidFill>
              </a:rPr>
              <a:t>();</a:t>
            </a:r>
          </a:p>
          <a:p>
            <a:pPr marL="0" lvl="1"/>
            <a:r>
              <a:rPr lang="en-US" sz="1600" dirty="0">
                <a:solidFill>
                  <a:srgbClr val="1F497D"/>
                </a:solidFill>
              </a:rPr>
              <a:t>}</a:t>
            </a:r>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34" y="4232252"/>
            <a:ext cx="2147009" cy="2150843"/>
          </a:xfrm>
          <a:prstGeom prst="rect">
            <a:avLst/>
          </a:prstGeom>
        </p:spPr>
      </p:pic>
    </p:spTree>
    <p:extLst>
      <p:ext uri="{BB962C8B-B14F-4D97-AF65-F5344CB8AC3E}">
        <p14:creationId xmlns:p14="http://schemas.microsoft.com/office/powerpoint/2010/main" val="204745653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321127"/>
            <a:ext cx="9144000" cy="3777306"/>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CardFrame</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4093428"/>
          </a:xfrm>
          <a:prstGeom prst="rect">
            <a:avLst/>
          </a:prstGeom>
          <a:noFill/>
        </p:spPr>
        <p:txBody>
          <a:bodyPr wrap="square" rtlCol="0">
            <a:spAutoFit/>
          </a:bodyPr>
          <a:lstStyle/>
          <a:p>
            <a:pPr marL="0" lvl="1"/>
            <a:r>
              <a:rPr lang="en-US" sz="2000" dirty="0" smtClean="0">
                <a:solidFill>
                  <a:srgbClr val="1F497D"/>
                </a:solidFill>
              </a:rPr>
              <a:t>A frame that can be added directly to a resource layout.</a:t>
            </a:r>
          </a:p>
          <a:p>
            <a:pPr marL="0" lvl="1"/>
            <a:endParaRPr lang="en-US" sz="2000" dirty="0" smtClean="0">
              <a:solidFill>
                <a:srgbClr val="1F497D"/>
              </a:solidFill>
            </a:endParaRPr>
          </a:p>
          <a:p>
            <a:pPr marL="0" lvl="1"/>
            <a:r>
              <a:rPr lang="en-US" sz="2000" dirty="0">
                <a:solidFill>
                  <a:srgbClr val="1F497D"/>
                </a:solidFill>
              </a:rPr>
              <a:t>&lt;</a:t>
            </a:r>
            <a:r>
              <a:rPr lang="en-US" sz="2000" b="1" dirty="0" err="1">
                <a:solidFill>
                  <a:srgbClr val="1F497D"/>
                </a:solidFill>
              </a:rPr>
              <a:t>android.support.wearable.view.CardFrame</a:t>
            </a:r>
            <a:endParaRPr lang="en-US" sz="2000" b="1" dirty="0">
              <a:solidFill>
                <a:srgbClr val="1F497D"/>
              </a:solidFill>
            </a:endParaRPr>
          </a:p>
          <a:p>
            <a:pPr marL="0" lvl="1"/>
            <a:r>
              <a:rPr lang="en-US" sz="2000" dirty="0">
                <a:solidFill>
                  <a:srgbClr val="1F497D"/>
                </a:solidFill>
              </a:rPr>
              <a:t>            </a:t>
            </a:r>
            <a:r>
              <a:rPr lang="en-US" sz="2000" dirty="0" err="1">
                <a:solidFill>
                  <a:srgbClr val="1F497D"/>
                </a:solidFill>
              </a:rPr>
              <a:t>android:layout_height</a:t>
            </a:r>
            <a:r>
              <a:rPr lang="en-US" sz="2000" dirty="0">
                <a:solidFill>
                  <a:srgbClr val="1F497D"/>
                </a:solidFill>
              </a:rPr>
              <a:t>="</a:t>
            </a:r>
            <a:r>
              <a:rPr lang="en-US" sz="2000" dirty="0" err="1">
                <a:solidFill>
                  <a:srgbClr val="1F497D"/>
                </a:solidFill>
              </a:rPr>
              <a:t>wrap_content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android:layout_width</a:t>
            </a:r>
            <a:r>
              <a:rPr lang="en-US" sz="2000" dirty="0">
                <a:solidFill>
                  <a:srgbClr val="1F497D"/>
                </a:solidFill>
              </a:rPr>
              <a:t>="</a:t>
            </a:r>
            <a:r>
              <a:rPr lang="en-US" sz="2000" dirty="0" err="1">
                <a:solidFill>
                  <a:srgbClr val="1F497D"/>
                </a:solidFill>
              </a:rPr>
              <a:t>fill_parent</a:t>
            </a:r>
            <a:r>
              <a:rPr lang="en-US" sz="2000" dirty="0">
                <a:solidFill>
                  <a:srgbClr val="1F497D"/>
                </a:solidFill>
              </a:rPr>
              <a:t>"&gt;</a:t>
            </a:r>
          </a:p>
          <a:p>
            <a:pPr marL="0" lvl="1"/>
            <a:endParaRPr lang="en-US" sz="2000" dirty="0">
              <a:solidFill>
                <a:srgbClr val="1F497D"/>
              </a:solidFill>
            </a:endParaRPr>
          </a:p>
          <a:p>
            <a:pPr marL="0" lvl="1"/>
            <a:r>
              <a:rPr lang="en-US" sz="2000" dirty="0">
                <a:solidFill>
                  <a:srgbClr val="1F497D"/>
                </a:solidFill>
              </a:rPr>
              <a:t>            &lt;</a:t>
            </a:r>
            <a:r>
              <a:rPr lang="en-US" sz="2000" dirty="0" err="1">
                <a:solidFill>
                  <a:srgbClr val="1F497D"/>
                </a:solidFill>
              </a:rPr>
              <a:t>LinearLayout</a:t>
            </a:r>
            <a:endParaRPr lang="en-US" sz="2000" dirty="0">
              <a:solidFill>
                <a:srgbClr val="1F497D"/>
              </a:solidFill>
            </a:endParaRPr>
          </a:p>
          <a:p>
            <a:pPr marL="0" lvl="1"/>
            <a:r>
              <a:rPr lang="en-US" sz="2000" dirty="0">
                <a:solidFill>
                  <a:srgbClr val="1F497D"/>
                </a:solidFill>
              </a:rPr>
              <a:t>                </a:t>
            </a:r>
            <a:r>
              <a:rPr lang="en-US" sz="2000" dirty="0" err="1">
                <a:solidFill>
                  <a:srgbClr val="1F497D"/>
                </a:solidFill>
              </a:rPr>
              <a:t>android:layout_height</a:t>
            </a:r>
            <a:r>
              <a:rPr lang="en-US" sz="2000" dirty="0">
                <a:solidFill>
                  <a:srgbClr val="1F497D"/>
                </a:solidFill>
              </a:rPr>
              <a:t>="</a:t>
            </a:r>
            <a:r>
              <a:rPr lang="en-US" sz="2000" dirty="0" err="1">
                <a:solidFill>
                  <a:srgbClr val="1F497D"/>
                </a:solidFill>
              </a:rPr>
              <a:t>wrap_content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android:layout_width</a:t>
            </a:r>
            <a:r>
              <a:rPr lang="en-US" sz="2000" dirty="0">
                <a:solidFill>
                  <a:srgbClr val="1F497D"/>
                </a:solidFill>
              </a:rPr>
              <a:t>="</a:t>
            </a:r>
            <a:r>
              <a:rPr lang="en-US" sz="2000" dirty="0" err="1">
                <a:solidFill>
                  <a:srgbClr val="1F497D"/>
                </a:solidFill>
              </a:rPr>
              <a:t>match_parent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android:orientation</a:t>
            </a:r>
            <a:r>
              <a:rPr lang="en-US" sz="2000" dirty="0">
                <a:solidFill>
                  <a:srgbClr val="1F497D"/>
                </a:solidFill>
              </a:rPr>
              <a:t>="vertical"</a:t>
            </a:r>
          </a:p>
          <a:p>
            <a:pPr marL="0" lvl="1"/>
            <a:r>
              <a:rPr lang="en-US" sz="2000" dirty="0">
                <a:solidFill>
                  <a:srgbClr val="1F497D"/>
                </a:solidFill>
              </a:rPr>
              <a:t>                </a:t>
            </a:r>
            <a:r>
              <a:rPr lang="en-US" sz="2000" dirty="0" err="1">
                <a:solidFill>
                  <a:srgbClr val="1F497D"/>
                </a:solidFill>
              </a:rPr>
              <a:t>android:paddingLeft</a:t>
            </a:r>
            <a:r>
              <a:rPr lang="en-US" sz="2000" dirty="0">
                <a:solidFill>
                  <a:srgbClr val="1F497D"/>
                </a:solidFill>
              </a:rPr>
              <a:t>="5dp"</a:t>
            </a:r>
            <a:r>
              <a:rPr lang="en-US" sz="2000" dirty="0" smtClean="0">
                <a:solidFill>
                  <a:srgbClr val="1F497D"/>
                </a:solidFill>
              </a:rPr>
              <a:t>&gt;</a:t>
            </a:r>
          </a:p>
          <a:p>
            <a:pPr marL="0" lvl="1"/>
            <a:r>
              <a:rPr lang="en-US" sz="2000" dirty="0" smtClean="0">
                <a:solidFill>
                  <a:srgbClr val="1F497D"/>
                </a:solidFill>
              </a:rPr>
              <a:t>	     …</a:t>
            </a:r>
          </a:p>
          <a:p>
            <a:pPr marL="0" lvl="1"/>
            <a:r>
              <a:rPr lang="en-US" sz="2000" dirty="0" smtClean="0">
                <a:solidFill>
                  <a:srgbClr val="1F497D"/>
                </a:solidFill>
              </a:rPr>
              <a:t>&lt;/</a:t>
            </a:r>
            <a:r>
              <a:rPr lang="en-US" sz="2000" dirty="0" err="1" smtClean="0">
                <a:solidFill>
                  <a:srgbClr val="1F497D"/>
                </a:solidFill>
              </a:rPr>
              <a:t>android.support.wearable.view.CardFrame</a:t>
            </a:r>
            <a:r>
              <a:rPr lang="en-US" sz="2000" dirty="0" smtClean="0">
                <a:solidFill>
                  <a:srgbClr val="1F497D"/>
                </a:solidFill>
              </a:rPr>
              <a:t>&gt;</a:t>
            </a:r>
            <a:endParaRPr lang="en-US" sz="2000" dirty="0">
              <a:solidFill>
                <a:srgbClr val="1F497D"/>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34" y="4232252"/>
            <a:ext cx="2147009" cy="2150843"/>
          </a:xfrm>
          <a:prstGeom prst="rect">
            <a:avLst/>
          </a:prstGeom>
        </p:spPr>
      </p:pic>
    </p:spTree>
    <p:extLst>
      <p:ext uri="{BB962C8B-B14F-4D97-AF65-F5344CB8AC3E}">
        <p14:creationId xmlns:p14="http://schemas.microsoft.com/office/powerpoint/2010/main" val="83586163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15" name="Picture 14" descr="quick_settings_panel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88" y="1747477"/>
            <a:ext cx="1416693" cy="1416693"/>
          </a:xfrm>
          <a:prstGeom prst="rect">
            <a:avLst/>
          </a:prstGeom>
        </p:spPr>
      </p:pic>
      <p:pic>
        <p:nvPicPr>
          <p:cNvPr id="16" name="Picture 15" descr="quick_settings_pane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88" y="4904215"/>
            <a:ext cx="1416693" cy="1416693"/>
          </a:xfrm>
          <a:prstGeom prst="rect">
            <a:avLst/>
          </a:prstGeom>
        </p:spPr>
      </p:pic>
      <p:pic>
        <p:nvPicPr>
          <p:cNvPr id="17" name="Picture 16" descr="quick_settings_pane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688" y="3325846"/>
            <a:ext cx="1416693" cy="1416693"/>
          </a:xfrm>
          <a:prstGeom prst="rect">
            <a:avLst/>
          </a:prstGeom>
        </p:spPr>
      </p:pic>
      <p:pic>
        <p:nvPicPr>
          <p:cNvPr id="18" name="Picture 17" descr="quick_settings_panel_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5089" y="1747477"/>
            <a:ext cx="1416693" cy="1416693"/>
          </a:xfrm>
          <a:prstGeom prst="rect">
            <a:avLst/>
          </a:prstGeom>
        </p:spPr>
      </p:pic>
      <p:pic>
        <p:nvPicPr>
          <p:cNvPr id="19" name="Picture 18" descr="quick_settings_panel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490" y="1747477"/>
            <a:ext cx="1416693" cy="1416693"/>
          </a:xfrm>
          <a:prstGeom prst="rect">
            <a:avLst/>
          </a:prstGeom>
        </p:spPr>
      </p:pic>
      <p:pic>
        <p:nvPicPr>
          <p:cNvPr id="20" name="Picture 19" descr="quick_settings_panel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7890" y="1747477"/>
            <a:ext cx="1416693" cy="1416693"/>
          </a:xfrm>
          <a:prstGeom prst="rect">
            <a:avLst/>
          </a:prstGeom>
        </p:spPr>
      </p:pic>
      <p:pic>
        <p:nvPicPr>
          <p:cNvPr id="21" name="Picture 20" descr="settings_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7890" y="3325846"/>
            <a:ext cx="1416693" cy="1416693"/>
          </a:xfrm>
          <a:prstGeom prst="rect">
            <a:avLst/>
          </a:prstGeom>
        </p:spPr>
      </p:pic>
      <p:pic>
        <p:nvPicPr>
          <p:cNvPr id="22" name="Picture 21" descr="settings_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7890" y="4904215"/>
            <a:ext cx="1416693" cy="1416693"/>
          </a:xfrm>
          <a:prstGeom prst="rect">
            <a:avLst/>
          </a:prstGeom>
        </p:spPr>
      </p:pic>
      <p:pic>
        <p:nvPicPr>
          <p:cNvPr id="23" name="Picture 22" descr="settings_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58274" y="4904215"/>
            <a:ext cx="1416693" cy="1416693"/>
          </a:xfrm>
          <a:prstGeom prst="rect">
            <a:avLst/>
          </a:prstGeom>
        </p:spPr>
      </p:pic>
      <p:sp>
        <p:nvSpPr>
          <p:cNvPr id="25" name="Content Placeholder 2"/>
          <p:cNvSpPr>
            <a:spLocks noGrp="1"/>
          </p:cNvSpPr>
          <p:nvPr>
            <p:ph idx="1"/>
          </p:nvPr>
        </p:nvSpPr>
        <p:spPr>
          <a:xfrm>
            <a:off x="457200" y="1143000"/>
            <a:ext cx="5432620" cy="471900"/>
          </a:xfrm>
        </p:spPr>
        <p:txBody>
          <a:bodyPr>
            <a:noAutofit/>
          </a:bodyPr>
          <a:lstStyle/>
          <a:p>
            <a:pPr marL="0" indent="0">
              <a:buNone/>
            </a:pPr>
            <a:r>
              <a:rPr lang="en-US" sz="2400" dirty="0" smtClean="0"/>
              <a:t>The Wear Experience – Quick </a:t>
            </a:r>
            <a:r>
              <a:rPr lang="en-US" sz="2400" dirty="0"/>
              <a:t>S</a:t>
            </a:r>
            <a:r>
              <a:rPr lang="en-US" sz="2400" dirty="0" smtClean="0"/>
              <a:t>ettings</a:t>
            </a:r>
          </a:p>
        </p:txBody>
      </p:sp>
      <p:pic>
        <p:nvPicPr>
          <p:cNvPr id="26" name="Picture 25" descr="capital_one_preview.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6053" y="3712081"/>
            <a:ext cx="2236100" cy="2236100"/>
          </a:xfrm>
          <a:prstGeom prst="rect">
            <a:avLst/>
          </a:prstGeom>
        </p:spPr>
      </p:pic>
    </p:spTree>
    <p:extLst>
      <p:ext uri="{BB962C8B-B14F-4D97-AF65-F5344CB8AC3E}">
        <p14:creationId xmlns:p14="http://schemas.microsoft.com/office/powerpoint/2010/main" val="191988269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CircledImageView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4" name="Picture 3"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281" y="2577118"/>
            <a:ext cx="2572690" cy="257269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3901" t="16393" r="9267" b="6775"/>
          <a:stretch/>
        </p:blipFill>
        <p:spPr>
          <a:xfrm>
            <a:off x="7409990" y="3317206"/>
            <a:ext cx="1183894" cy="1183894"/>
          </a:xfrm>
          <a:prstGeom prst="ellipse">
            <a:avLst/>
          </a:prstGeom>
          <a:ln w="76200" cap="rnd" cmpd="sng">
            <a:solidFill>
              <a:srgbClr val="85C845"/>
            </a:solidFill>
          </a:ln>
          <a:effectLst/>
          <a:scene3d>
            <a:camera prst="orthographicFront"/>
            <a:lightRig rig="contrasting" dir="t">
              <a:rot lat="0" lon="0" rev="3000000"/>
            </a:lightRig>
          </a:scene3d>
          <a:sp3d contourW="7620">
            <a:contourClr>
              <a:srgbClr val="333333"/>
            </a:contourClr>
          </a:sp3d>
        </p:spPr>
      </p:pic>
      <p:sp>
        <p:nvSpPr>
          <p:cNvPr id="14" name="TextBox 13"/>
          <p:cNvSpPr txBox="1"/>
          <p:nvPr/>
        </p:nvSpPr>
        <p:spPr>
          <a:xfrm>
            <a:off x="457201" y="1828436"/>
            <a:ext cx="4436386" cy="2862323"/>
          </a:xfrm>
          <a:prstGeom prst="rect">
            <a:avLst/>
          </a:prstGeom>
          <a:noFill/>
        </p:spPr>
        <p:txBody>
          <a:bodyPr wrap="square" rtlCol="0">
            <a:spAutoFit/>
          </a:bodyPr>
          <a:lstStyle/>
          <a:p>
            <a:pPr>
              <a:defRPr/>
            </a:pPr>
            <a:r>
              <a:rPr lang="en-US" sz="2000" dirty="0" smtClean="0">
                <a:solidFill>
                  <a:srgbClr val="1F497D"/>
                </a:solidFill>
              </a:rPr>
              <a:t>An </a:t>
            </a:r>
            <a:r>
              <a:rPr lang="en-US" sz="2000" dirty="0">
                <a:solidFill>
                  <a:srgbClr val="1F497D"/>
                </a:solidFill>
              </a:rPr>
              <a:t>image view </a:t>
            </a:r>
            <a:r>
              <a:rPr lang="en-US" sz="2000" dirty="0" smtClean="0">
                <a:solidFill>
                  <a:srgbClr val="1F497D"/>
                </a:solidFill>
              </a:rPr>
              <a:t>surrounded by </a:t>
            </a:r>
            <a:r>
              <a:rPr lang="en-US" sz="2000" dirty="0">
                <a:solidFill>
                  <a:srgbClr val="1F497D"/>
                </a:solidFill>
              </a:rPr>
              <a:t>a circle</a:t>
            </a:r>
            <a:r>
              <a:rPr lang="en-US" sz="2000" dirty="0" smtClean="0">
                <a:solidFill>
                  <a:srgbClr val="1F497D"/>
                </a:solidFill>
              </a:rPr>
              <a:t>.</a:t>
            </a:r>
          </a:p>
          <a:p>
            <a:pPr>
              <a:defRPr/>
            </a:pPr>
            <a:endParaRPr lang="en-US" sz="2000" dirty="0">
              <a:solidFill>
                <a:srgbClr val="1F497D"/>
              </a:solidFill>
            </a:endParaRPr>
          </a:p>
          <a:p>
            <a:pPr>
              <a:defRPr/>
            </a:pPr>
            <a:r>
              <a:rPr lang="en-US" sz="1400" dirty="0">
                <a:solidFill>
                  <a:srgbClr val="1F497D"/>
                </a:solidFill>
              </a:rPr>
              <a:t>&lt;</a:t>
            </a:r>
            <a:r>
              <a:rPr lang="en-US" sz="1400" dirty="0" err="1">
                <a:solidFill>
                  <a:srgbClr val="1F497D"/>
                </a:solidFill>
              </a:rPr>
              <a:t>android.support.wearable.view.CircledImageView</a:t>
            </a:r>
            <a:endParaRPr lang="en-US" sz="1400" dirty="0">
              <a:solidFill>
                <a:srgbClr val="1F497D"/>
              </a:solidFill>
            </a:endParaRPr>
          </a:p>
          <a:p>
            <a:pPr>
              <a:defRPr/>
            </a:pPr>
            <a:r>
              <a:rPr lang="en-US" sz="1400" dirty="0" smtClean="0">
                <a:solidFill>
                  <a:srgbClr val="1F497D"/>
                </a:solidFill>
              </a:rPr>
              <a:t>        </a:t>
            </a:r>
            <a:r>
              <a:rPr lang="en-US" sz="1400" dirty="0" err="1" smtClean="0">
                <a:solidFill>
                  <a:srgbClr val="1F497D"/>
                </a:solidFill>
              </a:rPr>
              <a:t>app:circle_radius</a:t>
            </a:r>
            <a:r>
              <a:rPr lang="en-US" sz="1400" dirty="0">
                <a:solidFill>
                  <a:srgbClr val="1F497D"/>
                </a:solidFill>
              </a:rPr>
              <a:t>="</a:t>
            </a:r>
            <a:r>
              <a:rPr lang="en-US" sz="1400" dirty="0" smtClean="0">
                <a:solidFill>
                  <a:srgbClr val="1F497D"/>
                </a:solidFill>
              </a:rPr>
              <a:t>30dp”</a:t>
            </a: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app:circle_color</a:t>
            </a:r>
            <a:r>
              <a:rPr lang="en-US" sz="1400" dirty="0">
                <a:solidFill>
                  <a:srgbClr val="1F497D"/>
                </a:solidFill>
              </a:rPr>
              <a:t>=“@color</a:t>
            </a:r>
            <a:r>
              <a:rPr lang="en-US" sz="1400" dirty="0" smtClean="0">
                <a:solidFill>
                  <a:srgbClr val="1F497D"/>
                </a:solidFill>
              </a:rPr>
              <a:t>/blue</a:t>
            </a:r>
            <a:r>
              <a:rPr lang="en-US" sz="1400" dirty="0">
                <a:solidFill>
                  <a:srgbClr val="1F497D"/>
                </a:solidFill>
              </a:rPr>
              <a:t>”</a:t>
            </a:r>
            <a:endParaRPr lang="en-US" sz="1400" dirty="0" smtClean="0">
              <a:solidFill>
                <a:srgbClr val="1F497D"/>
              </a:solidFill>
            </a:endParaRPr>
          </a:p>
          <a:p>
            <a:pPr>
              <a:defRPr/>
            </a:pPr>
            <a:r>
              <a:rPr lang="en-US" sz="1400" dirty="0" smtClean="0">
                <a:solidFill>
                  <a:srgbClr val="1F497D"/>
                </a:solidFill>
              </a:rPr>
              <a:t>        </a:t>
            </a:r>
            <a:r>
              <a:rPr lang="en-US" sz="1400" dirty="0" err="1" smtClean="0">
                <a:solidFill>
                  <a:srgbClr val="1F497D"/>
                </a:solidFill>
              </a:rPr>
              <a:t>app:circle_border_color</a:t>
            </a:r>
            <a:r>
              <a:rPr lang="en-US" sz="1400" dirty="0" smtClean="0">
                <a:solidFill>
                  <a:srgbClr val="1F497D"/>
                </a:solidFill>
              </a:rPr>
              <a:t>=“@color/</a:t>
            </a:r>
            <a:r>
              <a:rPr lang="en-US" sz="1400" dirty="0" err="1" smtClean="0">
                <a:solidFill>
                  <a:srgbClr val="1F497D"/>
                </a:solidFill>
              </a:rPr>
              <a:t>android_green</a:t>
            </a:r>
            <a:r>
              <a:rPr lang="en-US" sz="1400" dirty="0" smtClean="0">
                <a:solidFill>
                  <a:srgbClr val="1F497D"/>
                </a:solidFill>
              </a:rPr>
              <a:t>”</a:t>
            </a: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app:circle_border_width</a:t>
            </a:r>
            <a:r>
              <a:rPr lang="en-US" sz="1400" dirty="0" smtClean="0">
                <a:solidFill>
                  <a:srgbClr val="1F497D"/>
                </a:solidFill>
              </a:rPr>
              <a:t>=“4dp”</a:t>
            </a:r>
            <a:endParaRPr lang="en-US" sz="1400" dirty="0">
              <a:solidFill>
                <a:srgbClr val="1F497D"/>
              </a:solidFill>
            </a:endParaRPr>
          </a:p>
          <a:p>
            <a:pPr>
              <a:defRPr/>
            </a:pPr>
            <a:r>
              <a:rPr lang="en-US" sz="1400" dirty="0">
                <a:solidFill>
                  <a:srgbClr val="1F497D"/>
                </a:solidFill>
              </a:rPr>
              <a:t>        </a:t>
            </a:r>
            <a:r>
              <a:rPr lang="en-US" sz="1400" dirty="0" err="1">
                <a:solidFill>
                  <a:srgbClr val="1F497D"/>
                </a:solidFill>
              </a:rPr>
              <a:t>app:circle_radius_pressed</a:t>
            </a:r>
            <a:r>
              <a:rPr lang="en-US" sz="1400" dirty="0">
                <a:solidFill>
                  <a:srgbClr val="1F497D"/>
                </a:solidFill>
              </a:rPr>
              <a:t>="</a:t>
            </a:r>
            <a:r>
              <a:rPr lang="en-US" sz="1400" dirty="0" smtClean="0">
                <a:solidFill>
                  <a:srgbClr val="1F497D"/>
                </a:solidFill>
              </a:rPr>
              <a:t>40dp”</a:t>
            </a:r>
            <a:endParaRPr lang="en-US" sz="1400" dirty="0">
              <a:solidFill>
                <a:srgbClr val="1F497D"/>
              </a:solidFill>
            </a:endParaRP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android:layout_height</a:t>
            </a:r>
            <a:r>
              <a:rPr lang="en-US" sz="1400" dirty="0">
                <a:solidFill>
                  <a:srgbClr val="1F497D"/>
                </a:solidFill>
              </a:rPr>
              <a:t>="</a:t>
            </a:r>
            <a:r>
              <a:rPr lang="en-US" sz="1400" dirty="0" err="1">
                <a:solidFill>
                  <a:srgbClr val="1F497D"/>
                </a:solidFill>
              </a:rPr>
              <a:t>wrap_content</a:t>
            </a:r>
            <a:r>
              <a:rPr lang="en-US" sz="1400" dirty="0">
                <a:solidFill>
                  <a:srgbClr val="1F497D"/>
                </a:solidFill>
              </a:rPr>
              <a:t>"</a:t>
            </a:r>
          </a:p>
          <a:p>
            <a:pPr>
              <a:defRPr/>
            </a:pPr>
            <a:r>
              <a:rPr lang="en-US" sz="1400" dirty="0">
                <a:solidFill>
                  <a:srgbClr val="1F497D"/>
                </a:solidFill>
              </a:rPr>
              <a:t>        </a:t>
            </a:r>
            <a:r>
              <a:rPr lang="en-US" sz="1400" dirty="0" err="1">
                <a:solidFill>
                  <a:srgbClr val="1F497D"/>
                </a:solidFill>
              </a:rPr>
              <a:t>android:layout_width</a:t>
            </a:r>
            <a:r>
              <a:rPr lang="en-US" sz="1400" dirty="0">
                <a:solidFill>
                  <a:srgbClr val="1F497D"/>
                </a:solidFill>
              </a:rPr>
              <a:t>="</a:t>
            </a:r>
            <a:r>
              <a:rPr lang="en-US" sz="1400" dirty="0" err="1">
                <a:solidFill>
                  <a:srgbClr val="1F497D"/>
                </a:solidFill>
              </a:rPr>
              <a:t>wrap_content</a:t>
            </a:r>
            <a:r>
              <a:rPr lang="en-US" sz="1400" dirty="0">
                <a:solidFill>
                  <a:srgbClr val="1F497D"/>
                </a:solidFill>
              </a:rPr>
              <a:t>"</a:t>
            </a:r>
          </a:p>
          <a:p>
            <a:pPr>
              <a:defRPr/>
            </a:pPr>
            <a:r>
              <a:rPr lang="en-US" sz="1400" dirty="0">
                <a:solidFill>
                  <a:srgbClr val="1F497D"/>
                </a:solidFill>
              </a:rPr>
              <a:t>        </a:t>
            </a:r>
            <a:r>
              <a:rPr lang="en-US" sz="1400" dirty="0" err="1">
                <a:solidFill>
                  <a:srgbClr val="1F497D"/>
                </a:solidFill>
              </a:rPr>
              <a:t>android:src</a:t>
            </a:r>
            <a:r>
              <a:rPr lang="en-US" sz="1400" dirty="0">
                <a:solidFill>
                  <a:srgbClr val="1F497D"/>
                </a:solidFill>
              </a:rPr>
              <a:t>="@</a:t>
            </a:r>
            <a:r>
              <a:rPr lang="en-US" sz="1400" dirty="0" err="1" smtClean="0">
                <a:solidFill>
                  <a:srgbClr val="1F497D"/>
                </a:solidFill>
              </a:rPr>
              <a:t>drawable</a:t>
            </a:r>
            <a:r>
              <a:rPr lang="en-US" sz="1400" dirty="0" smtClean="0">
                <a:solidFill>
                  <a:srgbClr val="1F497D"/>
                </a:solidFill>
              </a:rPr>
              <a:t>/</a:t>
            </a:r>
            <a:r>
              <a:rPr lang="en-US" sz="1400" dirty="0" err="1" smtClean="0">
                <a:solidFill>
                  <a:srgbClr val="1F497D"/>
                </a:solidFill>
              </a:rPr>
              <a:t>edit_icon</a:t>
            </a:r>
            <a:r>
              <a:rPr lang="en-US" sz="1400" dirty="0" smtClean="0">
                <a:solidFill>
                  <a:srgbClr val="1F497D"/>
                </a:solidFill>
              </a:rPr>
              <a:t>"</a:t>
            </a:r>
            <a:r>
              <a:rPr lang="en-US" sz="1400" dirty="0">
                <a:solidFill>
                  <a:srgbClr val="1F497D"/>
                </a:solidFill>
              </a:rPr>
              <a:t>/&gt;</a:t>
            </a:r>
            <a:endParaRPr lang="en-US" sz="1400" dirty="0" smtClean="0">
              <a:solidFill>
                <a:srgbClr val="1F497D"/>
              </a:solidFill>
            </a:endParaRPr>
          </a:p>
          <a:p>
            <a:pPr>
              <a:defRPr/>
            </a:pPr>
            <a:endParaRPr lang="en-US" sz="1400" dirty="0">
              <a:solidFill>
                <a:srgbClr val="1F497D"/>
              </a:solidFill>
            </a:endParaRPr>
          </a:p>
        </p:txBody>
      </p:sp>
      <p:pic>
        <p:nvPicPr>
          <p:cNvPr id="15" name="Picture 14" descr="Screen Shot 2015-01-19 at 1.34.5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811" y="4687224"/>
            <a:ext cx="2572690" cy="1735941"/>
          </a:xfrm>
          <a:prstGeom prst="rect">
            <a:avLst/>
          </a:prstGeom>
        </p:spPr>
      </p:pic>
    </p:spTree>
    <p:extLst>
      <p:ext uri="{BB962C8B-B14F-4D97-AF65-F5344CB8AC3E}">
        <p14:creationId xmlns:p14="http://schemas.microsoft.com/office/powerpoint/2010/main" val="83586163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DelayedConfirmationView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4616649"/>
          </a:xfrm>
          <a:prstGeom prst="rect">
            <a:avLst/>
          </a:prstGeom>
          <a:noFill/>
        </p:spPr>
        <p:txBody>
          <a:bodyPr wrap="square" rtlCol="0">
            <a:spAutoFit/>
          </a:bodyPr>
          <a:lstStyle/>
          <a:p>
            <a:pPr>
              <a:defRPr/>
            </a:pPr>
            <a:r>
              <a:rPr lang="en-US" sz="2000" dirty="0" smtClean="0">
                <a:solidFill>
                  <a:srgbClr val="1F497D"/>
                </a:solidFill>
              </a:rPr>
              <a:t>Provides </a:t>
            </a:r>
            <a:r>
              <a:rPr lang="en-US" sz="2000" dirty="0">
                <a:solidFill>
                  <a:srgbClr val="1F497D"/>
                </a:solidFill>
              </a:rPr>
              <a:t>a circular countdown timer, typically used to automatically confirm an operation after a short delay has </a:t>
            </a:r>
            <a:r>
              <a:rPr lang="en-US" sz="2000" dirty="0" smtClean="0">
                <a:solidFill>
                  <a:srgbClr val="1F497D"/>
                </a:solidFill>
              </a:rPr>
              <a:t>elapsed.</a:t>
            </a:r>
          </a:p>
          <a:p>
            <a:pPr>
              <a:defRPr/>
            </a:pPr>
            <a:endParaRPr lang="en-US" sz="2000" dirty="0">
              <a:solidFill>
                <a:srgbClr val="1F497D"/>
              </a:solidFill>
            </a:endParaRPr>
          </a:p>
          <a:p>
            <a:pPr>
              <a:defRPr/>
            </a:pPr>
            <a:r>
              <a:rPr lang="en-US" dirty="0">
                <a:solidFill>
                  <a:srgbClr val="1F497D"/>
                </a:solidFill>
              </a:rPr>
              <a:t>&lt;</a:t>
            </a:r>
            <a:r>
              <a:rPr lang="en-US" dirty="0" err="1">
                <a:solidFill>
                  <a:srgbClr val="1F497D"/>
                </a:solidFill>
              </a:rPr>
              <a:t>android.support.wearable.view.DelayedConfirmationView</a:t>
            </a:r>
            <a:endParaRPr lang="en-US" dirty="0">
              <a:solidFill>
                <a:srgbClr val="1F497D"/>
              </a:solidFill>
            </a:endParaRPr>
          </a:p>
          <a:p>
            <a:pPr>
              <a:defRPr/>
            </a:pPr>
            <a:r>
              <a:rPr lang="en-US" dirty="0">
                <a:solidFill>
                  <a:srgbClr val="1F497D"/>
                </a:solidFill>
              </a:rPr>
              <a:t>    </a:t>
            </a:r>
            <a:r>
              <a:rPr lang="en-US" dirty="0" err="1">
                <a:solidFill>
                  <a:srgbClr val="1F497D"/>
                </a:solidFill>
              </a:rPr>
              <a:t>android:id</a:t>
            </a:r>
            <a:r>
              <a:rPr lang="en-US" dirty="0">
                <a:solidFill>
                  <a:srgbClr val="1F497D"/>
                </a:solidFill>
              </a:rPr>
              <a:t>="@+id/</a:t>
            </a:r>
            <a:r>
              <a:rPr lang="en-US" dirty="0" err="1">
                <a:solidFill>
                  <a:srgbClr val="1F497D"/>
                </a:solidFill>
              </a:rPr>
              <a:t>delayed_confirm</a:t>
            </a:r>
            <a:r>
              <a:rPr lang="en-US" dirty="0">
                <a:solidFill>
                  <a:srgbClr val="1F497D"/>
                </a:solidFill>
              </a:rPr>
              <a:t>"</a:t>
            </a:r>
          </a:p>
          <a:p>
            <a:pPr>
              <a:defRPr/>
            </a:pPr>
            <a:r>
              <a:rPr lang="en-US" dirty="0">
                <a:solidFill>
                  <a:srgbClr val="1F497D"/>
                </a:solidFill>
              </a:rPr>
              <a:t>    </a:t>
            </a:r>
            <a:r>
              <a:rPr lang="en-US" dirty="0" err="1">
                <a:solidFill>
                  <a:srgbClr val="1F497D"/>
                </a:solidFill>
              </a:rPr>
              <a:t>android:layout_width</a:t>
            </a:r>
            <a:r>
              <a:rPr lang="en-US" dirty="0">
                <a:solidFill>
                  <a:srgbClr val="1F497D"/>
                </a:solidFill>
              </a:rPr>
              <a:t>="40dp"</a:t>
            </a:r>
          </a:p>
          <a:p>
            <a:pPr>
              <a:defRPr/>
            </a:pPr>
            <a:r>
              <a:rPr lang="en-US" dirty="0">
                <a:solidFill>
                  <a:srgbClr val="1F497D"/>
                </a:solidFill>
              </a:rPr>
              <a:t>    </a:t>
            </a:r>
            <a:r>
              <a:rPr lang="en-US" dirty="0" err="1">
                <a:solidFill>
                  <a:srgbClr val="1F497D"/>
                </a:solidFill>
              </a:rPr>
              <a:t>android:layout_height</a:t>
            </a:r>
            <a:r>
              <a:rPr lang="en-US" dirty="0">
                <a:solidFill>
                  <a:srgbClr val="1F497D"/>
                </a:solidFill>
              </a:rPr>
              <a:t>="40dp"</a:t>
            </a:r>
          </a:p>
          <a:p>
            <a:pPr>
              <a:defRPr/>
            </a:pPr>
            <a:r>
              <a:rPr lang="en-US" dirty="0">
                <a:solidFill>
                  <a:srgbClr val="1F497D"/>
                </a:solidFill>
              </a:rPr>
              <a:t>    </a:t>
            </a:r>
            <a:r>
              <a:rPr lang="en-US" dirty="0" err="1">
                <a:solidFill>
                  <a:srgbClr val="1F497D"/>
                </a:solidFill>
              </a:rPr>
              <a:t>android:src</a:t>
            </a:r>
            <a:r>
              <a:rPr lang="en-US" dirty="0">
                <a:solidFill>
                  <a:srgbClr val="1F497D"/>
                </a:solidFill>
              </a:rPr>
              <a:t>="@</a:t>
            </a:r>
            <a:r>
              <a:rPr lang="en-US" dirty="0" err="1">
                <a:solidFill>
                  <a:srgbClr val="1F497D"/>
                </a:solidFill>
              </a:rPr>
              <a:t>drawable</a:t>
            </a:r>
            <a:r>
              <a:rPr lang="en-US" dirty="0">
                <a:solidFill>
                  <a:srgbClr val="1F497D"/>
                </a:solidFill>
              </a:rPr>
              <a:t>/</a:t>
            </a:r>
            <a:r>
              <a:rPr lang="en-US" dirty="0" err="1">
                <a:solidFill>
                  <a:srgbClr val="1F497D"/>
                </a:solidFill>
              </a:rPr>
              <a:t>cancel_circle</a:t>
            </a:r>
            <a:r>
              <a:rPr lang="en-US" dirty="0">
                <a:solidFill>
                  <a:srgbClr val="1F497D"/>
                </a:solidFill>
              </a:rPr>
              <a:t>"</a:t>
            </a:r>
          </a:p>
          <a:p>
            <a:pPr>
              <a:defRPr/>
            </a:pPr>
            <a:r>
              <a:rPr lang="en-US" dirty="0">
                <a:solidFill>
                  <a:srgbClr val="1F497D"/>
                </a:solidFill>
              </a:rPr>
              <a:t>    </a:t>
            </a:r>
            <a:r>
              <a:rPr lang="en-US" dirty="0" err="1">
                <a:solidFill>
                  <a:srgbClr val="1F497D"/>
                </a:solidFill>
              </a:rPr>
              <a:t>app:circle_border_color</a:t>
            </a:r>
            <a:r>
              <a:rPr lang="en-US" dirty="0">
                <a:solidFill>
                  <a:srgbClr val="1F497D"/>
                </a:solidFill>
              </a:rPr>
              <a:t>="@color/</a:t>
            </a:r>
            <a:r>
              <a:rPr lang="en-US" dirty="0" err="1">
                <a:solidFill>
                  <a:srgbClr val="1F497D"/>
                </a:solidFill>
              </a:rPr>
              <a:t>lightblue</a:t>
            </a:r>
            <a:r>
              <a:rPr lang="en-US" dirty="0">
                <a:solidFill>
                  <a:srgbClr val="1F497D"/>
                </a:solidFill>
              </a:rPr>
              <a:t>"</a:t>
            </a:r>
          </a:p>
          <a:p>
            <a:pPr>
              <a:defRPr/>
            </a:pPr>
            <a:r>
              <a:rPr lang="en-US" dirty="0">
                <a:solidFill>
                  <a:srgbClr val="1F497D"/>
                </a:solidFill>
              </a:rPr>
              <a:t>    </a:t>
            </a:r>
            <a:r>
              <a:rPr lang="en-US" dirty="0" err="1">
                <a:solidFill>
                  <a:srgbClr val="1F497D"/>
                </a:solidFill>
              </a:rPr>
              <a:t>app:circle_border_width</a:t>
            </a:r>
            <a:r>
              <a:rPr lang="en-US" dirty="0">
                <a:solidFill>
                  <a:srgbClr val="1F497D"/>
                </a:solidFill>
              </a:rPr>
              <a:t>="4dp"</a:t>
            </a:r>
          </a:p>
          <a:p>
            <a:pPr>
              <a:defRPr/>
            </a:pPr>
            <a:r>
              <a:rPr lang="en-US" dirty="0">
                <a:solidFill>
                  <a:srgbClr val="1F497D"/>
                </a:solidFill>
              </a:rPr>
              <a:t>    </a:t>
            </a:r>
            <a:r>
              <a:rPr lang="en-US" dirty="0" err="1">
                <a:solidFill>
                  <a:srgbClr val="1F497D"/>
                </a:solidFill>
              </a:rPr>
              <a:t>app:circle_radius</a:t>
            </a:r>
            <a:r>
              <a:rPr lang="en-US" dirty="0">
                <a:solidFill>
                  <a:srgbClr val="1F497D"/>
                </a:solidFill>
              </a:rPr>
              <a:t>="16dp"</a:t>
            </a:r>
            <a:r>
              <a:rPr lang="en-US" dirty="0" smtClean="0">
                <a:solidFill>
                  <a:srgbClr val="1F497D"/>
                </a:solidFill>
              </a:rPr>
              <a:t>&gt;</a:t>
            </a:r>
          </a:p>
          <a:p>
            <a:pPr>
              <a:defRPr/>
            </a:pPr>
            <a:endParaRPr lang="en-US" dirty="0">
              <a:solidFill>
                <a:srgbClr val="1F497D"/>
              </a:solidFill>
            </a:endParaRPr>
          </a:p>
          <a:p>
            <a:pPr>
              <a:defRPr/>
            </a:pPr>
            <a:endParaRPr lang="en-US" dirty="0" smtClean="0">
              <a:solidFill>
                <a:srgbClr val="1F497D"/>
              </a:solidFill>
            </a:endParaRPr>
          </a:p>
          <a:p>
            <a:pPr>
              <a:defRPr/>
            </a:pPr>
            <a:r>
              <a:rPr lang="en-US" dirty="0" smtClean="0">
                <a:solidFill>
                  <a:srgbClr val="1F497D"/>
                </a:solidFill>
              </a:rPr>
              <a:t>…</a:t>
            </a:r>
          </a:p>
          <a:p>
            <a:pPr>
              <a:defRPr/>
            </a:pPr>
            <a:r>
              <a:rPr lang="en-US" dirty="0" err="1" smtClean="0">
                <a:solidFill>
                  <a:srgbClr val="1F497D"/>
                </a:solidFill>
              </a:rPr>
              <a:t>mDelayedView.setTotalTimeMs</a:t>
            </a:r>
            <a:r>
              <a:rPr lang="en-US" dirty="0" smtClean="0">
                <a:solidFill>
                  <a:srgbClr val="1F497D"/>
                </a:solidFill>
              </a:rPr>
              <a:t>(1000); //one second</a:t>
            </a:r>
          </a:p>
          <a:p>
            <a:pPr>
              <a:defRPr/>
            </a:pPr>
            <a:r>
              <a:rPr lang="en-US" dirty="0" err="1" smtClean="0">
                <a:solidFill>
                  <a:srgbClr val="1F497D"/>
                </a:solidFill>
              </a:rPr>
              <a:t>mDelayedView.start</a:t>
            </a:r>
            <a:r>
              <a:rPr lang="en-US" dirty="0">
                <a:solidFill>
                  <a:srgbClr val="1F497D"/>
                </a:solidFill>
              </a:rPr>
              <a:t>();</a:t>
            </a:r>
          </a:p>
        </p:txBody>
      </p:sp>
      <p:pic>
        <p:nvPicPr>
          <p:cNvPr id="2" name="Picture 1" descr="DelayedConfirmation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934" y="4039283"/>
            <a:ext cx="2391917" cy="2391917"/>
          </a:xfrm>
          <a:prstGeom prst="rect">
            <a:avLst/>
          </a:prstGeom>
        </p:spPr>
      </p:pic>
    </p:spTree>
    <p:extLst>
      <p:ext uri="{BB962C8B-B14F-4D97-AF65-F5344CB8AC3E}">
        <p14:creationId xmlns:p14="http://schemas.microsoft.com/office/powerpoint/2010/main" val="347640900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ConfirmationActivity</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311844" cy="4524316"/>
          </a:xfrm>
          <a:prstGeom prst="rect">
            <a:avLst/>
          </a:prstGeom>
          <a:noFill/>
        </p:spPr>
        <p:txBody>
          <a:bodyPr wrap="square" rtlCol="0">
            <a:spAutoFit/>
          </a:bodyPr>
          <a:lstStyle/>
          <a:p>
            <a:pPr marL="0" lvl="1">
              <a:defRPr/>
            </a:pPr>
            <a:r>
              <a:rPr lang="en-US" sz="1600" dirty="0" smtClean="0">
                <a:solidFill>
                  <a:srgbClr val="1F497D"/>
                </a:solidFill>
              </a:rPr>
              <a:t>An </a:t>
            </a:r>
            <a:r>
              <a:rPr lang="en-US" sz="1600" dirty="0">
                <a:solidFill>
                  <a:srgbClr val="1F497D"/>
                </a:solidFill>
              </a:rPr>
              <a:t>activity that displays confirmation animations after the user completes an action</a:t>
            </a:r>
            <a:r>
              <a:rPr lang="en-US" sz="1600" dirty="0" smtClean="0">
                <a:solidFill>
                  <a:srgbClr val="1F497D"/>
                </a:solidFill>
              </a:rPr>
              <a:t>.</a:t>
            </a:r>
          </a:p>
          <a:p>
            <a:pPr marL="0" lvl="1">
              <a:defRPr/>
            </a:pPr>
            <a:endParaRPr lang="en-US" sz="1600" dirty="0">
              <a:solidFill>
                <a:srgbClr val="1F497D"/>
              </a:solidFill>
            </a:endParaRPr>
          </a:p>
          <a:p>
            <a:pPr marL="0" lvl="1">
              <a:defRPr/>
            </a:pPr>
            <a:r>
              <a:rPr lang="en-US" sz="1600" b="1" dirty="0" smtClean="0">
                <a:solidFill>
                  <a:srgbClr val="1F497D"/>
                </a:solidFill>
              </a:rPr>
              <a:t>Three animation versions to choose from:</a:t>
            </a:r>
          </a:p>
          <a:p>
            <a:pPr marL="0" lvl="1">
              <a:defRPr/>
            </a:pPr>
            <a:r>
              <a:rPr lang="en-US" sz="1600" dirty="0" smtClean="0">
                <a:solidFill>
                  <a:srgbClr val="1F497D"/>
                </a:solidFill>
              </a:rPr>
              <a:t>SUCCESSFUL_ANIMATION</a:t>
            </a:r>
          </a:p>
          <a:p>
            <a:pPr marL="0" lvl="1">
              <a:defRPr/>
            </a:pPr>
            <a:r>
              <a:rPr lang="en-US" sz="1600" dirty="0" smtClean="0">
                <a:solidFill>
                  <a:srgbClr val="1F497D"/>
                </a:solidFill>
              </a:rPr>
              <a:t>FAILURE_ANIMATION</a:t>
            </a:r>
          </a:p>
          <a:p>
            <a:pPr marL="0" lvl="1">
              <a:defRPr/>
            </a:pPr>
            <a:r>
              <a:rPr lang="en-US" sz="1600" dirty="0" smtClean="0">
                <a:solidFill>
                  <a:srgbClr val="1F497D"/>
                </a:solidFill>
              </a:rPr>
              <a:t>OPEN_ON_PHONE</a:t>
            </a:r>
          </a:p>
          <a:p>
            <a:pPr marL="0" lvl="1">
              <a:defRPr/>
            </a:pPr>
            <a:endParaRPr lang="en-US" sz="1600" dirty="0" smtClean="0">
              <a:solidFill>
                <a:srgbClr val="1F497D"/>
              </a:solidFill>
            </a:endParaRPr>
          </a:p>
          <a:p>
            <a:pPr marL="0" lvl="1">
              <a:defRPr/>
            </a:pPr>
            <a:endParaRPr lang="en-US" sz="1600" dirty="0">
              <a:solidFill>
                <a:srgbClr val="1F497D"/>
              </a:solidFill>
            </a:endParaRPr>
          </a:p>
          <a:p>
            <a:pPr marL="0" lvl="1">
              <a:defRPr/>
            </a:pPr>
            <a:endParaRPr lang="en-US" sz="1600" b="1" dirty="0" smtClean="0">
              <a:solidFill>
                <a:srgbClr val="1F497D"/>
              </a:solidFill>
            </a:endParaRPr>
          </a:p>
          <a:p>
            <a:pPr marL="0" lvl="1">
              <a:defRPr/>
            </a:pPr>
            <a:r>
              <a:rPr lang="en-US" sz="1600" b="1" dirty="0" smtClean="0">
                <a:solidFill>
                  <a:srgbClr val="1F497D"/>
                </a:solidFill>
              </a:rPr>
              <a:t>Add the activity to your manifest:</a:t>
            </a:r>
          </a:p>
          <a:p>
            <a:pPr marL="0" lvl="1">
              <a:defRPr/>
            </a:pPr>
            <a:r>
              <a:rPr lang="en-US" sz="1600" dirty="0" smtClean="0">
                <a:solidFill>
                  <a:srgbClr val="1F497D"/>
                </a:solidFill>
              </a:rPr>
              <a:t>&lt;activity </a:t>
            </a:r>
            <a:r>
              <a:rPr lang="en-US" sz="1600" dirty="0" err="1" smtClean="0">
                <a:solidFill>
                  <a:srgbClr val="1F497D"/>
                </a:solidFill>
              </a:rPr>
              <a:t>android:name</a:t>
            </a:r>
            <a:r>
              <a:rPr lang="en-US" sz="1600" dirty="0" smtClean="0">
                <a:solidFill>
                  <a:srgbClr val="1F497D"/>
                </a:solidFill>
              </a:rPr>
              <a:t>="</a:t>
            </a:r>
            <a:r>
              <a:rPr lang="en-US" sz="1600" dirty="0" err="1" smtClean="0">
                <a:solidFill>
                  <a:srgbClr val="1F497D"/>
                </a:solidFill>
              </a:rPr>
              <a:t>android.support.wearable.activity.ConfirmationActivity</a:t>
            </a:r>
            <a:r>
              <a:rPr lang="en-US" sz="1600" dirty="0" smtClean="0">
                <a:solidFill>
                  <a:srgbClr val="1F497D"/>
                </a:solidFill>
              </a:rPr>
              <a:t>”/&gt;</a:t>
            </a:r>
          </a:p>
          <a:p>
            <a:pPr marL="0" lvl="1">
              <a:defRPr/>
            </a:pPr>
            <a:endParaRPr lang="en-US" sz="1600" dirty="0">
              <a:solidFill>
                <a:srgbClr val="1F497D"/>
              </a:solidFill>
            </a:endParaRPr>
          </a:p>
          <a:p>
            <a:pPr marL="0" lvl="1">
              <a:defRPr/>
            </a:pPr>
            <a:r>
              <a:rPr lang="en-US" sz="1600" b="1" dirty="0" smtClean="0">
                <a:solidFill>
                  <a:srgbClr val="1F497D"/>
                </a:solidFill>
              </a:rPr>
              <a:t>Set the confirmation intent and launch the activity at the appropriate time.</a:t>
            </a:r>
          </a:p>
          <a:p>
            <a:pPr marL="0" lvl="1">
              <a:defRPr/>
            </a:pPr>
            <a:r>
              <a:rPr lang="en-US" sz="1600" dirty="0" smtClean="0">
                <a:solidFill>
                  <a:srgbClr val="1F497D"/>
                </a:solidFill>
              </a:rPr>
              <a:t>Intent intent = new Intent(this, </a:t>
            </a:r>
            <a:r>
              <a:rPr lang="en-US" sz="1600" dirty="0" err="1" smtClean="0">
                <a:solidFill>
                  <a:srgbClr val="1F497D"/>
                </a:solidFill>
              </a:rPr>
              <a:t>ConfirmationActivity.class</a:t>
            </a:r>
            <a:r>
              <a:rPr lang="en-US" sz="1600" dirty="0" smtClean="0">
                <a:solidFill>
                  <a:srgbClr val="1F497D"/>
                </a:solidFill>
              </a:rPr>
              <a:t>);</a:t>
            </a:r>
          </a:p>
          <a:p>
            <a:pPr marL="0" lvl="1">
              <a:defRPr/>
            </a:pPr>
            <a:r>
              <a:rPr lang="en-US" sz="1600" dirty="0" err="1" smtClean="0">
                <a:solidFill>
                  <a:srgbClr val="1F497D"/>
                </a:solidFill>
              </a:rPr>
              <a:t>intent.putExtra</a:t>
            </a:r>
            <a:r>
              <a:rPr lang="en-US" sz="1600" dirty="0">
                <a:solidFill>
                  <a:srgbClr val="1F497D"/>
                </a:solidFill>
              </a:rPr>
              <a:t>(</a:t>
            </a:r>
            <a:r>
              <a:rPr lang="en-US" sz="1600" dirty="0" err="1">
                <a:solidFill>
                  <a:srgbClr val="1F497D"/>
                </a:solidFill>
              </a:rPr>
              <a:t>ConfirmationActivity.EXTRA_ANIMATION_TYPE</a:t>
            </a:r>
            <a:r>
              <a:rPr lang="en-US" sz="1600" dirty="0">
                <a:solidFill>
                  <a:srgbClr val="1F497D"/>
                </a:solidFill>
              </a:rPr>
              <a:t>,</a:t>
            </a:r>
          </a:p>
          <a:p>
            <a:pPr marL="0" lvl="1">
              <a:defRPr/>
            </a:pPr>
            <a:r>
              <a:rPr lang="en-US" sz="1600" dirty="0" smtClean="0">
                <a:solidFill>
                  <a:srgbClr val="1F497D"/>
                </a:solidFill>
              </a:rPr>
              <a:t>      </a:t>
            </a:r>
            <a:r>
              <a:rPr lang="en-US" sz="1600" dirty="0" err="1" smtClean="0">
                <a:solidFill>
                  <a:srgbClr val="1F497D"/>
                </a:solidFill>
              </a:rPr>
              <a:t>ConfirmationActivity.SUCCESS_ANIMATION</a:t>
            </a:r>
            <a:r>
              <a:rPr lang="en-US" sz="1600" dirty="0">
                <a:solidFill>
                  <a:srgbClr val="1F497D"/>
                </a:solidFill>
              </a:rPr>
              <a:t>);</a:t>
            </a:r>
          </a:p>
          <a:p>
            <a:pPr marL="0" lvl="1">
              <a:defRPr/>
            </a:pPr>
            <a:r>
              <a:rPr lang="en-US" sz="1600" dirty="0" err="1" smtClean="0">
                <a:solidFill>
                  <a:srgbClr val="1F497D"/>
                </a:solidFill>
              </a:rPr>
              <a:t>startActivity</a:t>
            </a:r>
            <a:r>
              <a:rPr lang="en-US" sz="1600" dirty="0">
                <a:solidFill>
                  <a:srgbClr val="1F497D"/>
                </a:solidFill>
              </a:rPr>
              <a:t>(intent);</a:t>
            </a:r>
          </a:p>
          <a:p>
            <a:pPr>
              <a:defRPr/>
            </a:pPr>
            <a:endParaRPr lang="en-US" sz="1600" dirty="0">
              <a:solidFill>
                <a:srgbClr val="1F497D"/>
              </a:solidFill>
            </a:endParaRPr>
          </a:p>
        </p:txBody>
      </p:sp>
      <p:pic>
        <p:nvPicPr>
          <p:cNvPr id="2" name="Picture 1"/>
          <p:cNvPicPr>
            <a:picLocks noChangeAspect="1"/>
          </p:cNvPicPr>
          <p:nvPr/>
        </p:nvPicPr>
        <p:blipFill>
          <a:blip r:embed="rId3"/>
          <a:stretch>
            <a:fillRect/>
          </a:stretch>
        </p:blipFill>
        <p:spPr>
          <a:xfrm>
            <a:off x="5057778" y="2374778"/>
            <a:ext cx="1490118" cy="1490118"/>
          </a:xfrm>
          <a:prstGeom prst="rect">
            <a:avLst/>
          </a:prstGeom>
        </p:spPr>
      </p:pic>
      <p:pic>
        <p:nvPicPr>
          <p:cNvPr id="5" name="Picture 4"/>
          <p:cNvPicPr>
            <a:picLocks noChangeAspect="1"/>
          </p:cNvPicPr>
          <p:nvPr/>
        </p:nvPicPr>
        <p:blipFill>
          <a:blip r:embed="rId4"/>
          <a:stretch>
            <a:fillRect/>
          </a:stretch>
        </p:blipFill>
        <p:spPr>
          <a:xfrm>
            <a:off x="6888387" y="2374779"/>
            <a:ext cx="1490118" cy="1490118"/>
          </a:xfrm>
          <a:prstGeom prst="rect">
            <a:avLst/>
          </a:prstGeom>
        </p:spPr>
      </p:pic>
    </p:spTree>
    <p:extLst>
      <p:ext uri="{BB962C8B-B14F-4D97-AF65-F5344CB8AC3E}">
        <p14:creationId xmlns:p14="http://schemas.microsoft.com/office/powerpoint/2010/main" val="239080050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967101"/>
            <a:ext cx="9144000" cy="3394101"/>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WearableListView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1015663"/>
          </a:xfrm>
          <a:prstGeom prst="rect">
            <a:avLst/>
          </a:prstGeom>
          <a:noFill/>
        </p:spPr>
        <p:txBody>
          <a:bodyPr wrap="square" rtlCol="0">
            <a:spAutoFit/>
          </a:bodyPr>
          <a:lstStyle/>
          <a:p>
            <a:pPr>
              <a:defRPr/>
            </a:pPr>
            <a:r>
              <a:rPr lang="en-US" sz="2000" dirty="0" smtClean="0">
                <a:solidFill>
                  <a:srgbClr val="1F497D"/>
                </a:solidFill>
              </a:rPr>
              <a:t>Optimized </a:t>
            </a:r>
            <a:r>
              <a:rPr lang="en-US" sz="2000" dirty="0">
                <a:solidFill>
                  <a:srgbClr val="1F497D"/>
                </a:solidFill>
              </a:rPr>
              <a:t>for ease of use on small screen wearable devices. It displays a vertically scrollable list of items, and automatically snaps to the nearest item when the user stops scrolling</a:t>
            </a:r>
            <a:r>
              <a:rPr lang="en-US" sz="2000" dirty="0" smtClean="0">
                <a:solidFill>
                  <a:srgbClr val="1F497D"/>
                </a:solidFill>
              </a:rPr>
              <a:t>.</a:t>
            </a:r>
          </a:p>
        </p:txBody>
      </p:sp>
      <p:pic>
        <p:nvPicPr>
          <p:cNvPr id="2" name="Picture 1"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299" y="3369482"/>
            <a:ext cx="2572690" cy="2572690"/>
          </a:xfrm>
          <a:prstGeom prst="rect">
            <a:avLst/>
          </a:prstGeom>
        </p:spPr>
      </p:pic>
      <p:sp>
        <p:nvSpPr>
          <p:cNvPr id="5" name="TextBox 4"/>
          <p:cNvSpPr txBox="1"/>
          <p:nvPr/>
        </p:nvSpPr>
        <p:spPr>
          <a:xfrm>
            <a:off x="897704" y="3087538"/>
            <a:ext cx="4904535" cy="3416320"/>
          </a:xfrm>
          <a:prstGeom prst="rect">
            <a:avLst/>
          </a:prstGeom>
          <a:noFill/>
        </p:spPr>
        <p:txBody>
          <a:bodyPr wrap="square" rtlCol="0">
            <a:spAutoFit/>
          </a:bodyPr>
          <a:lstStyle/>
          <a:p>
            <a:r>
              <a:rPr lang="en-US" b="1" dirty="0" smtClean="0">
                <a:solidFill>
                  <a:schemeClr val="tx2"/>
                </a:solidFill>
              </a:rPr>
              <a:t>Adapter/</a:t>
            </a:r>
            <a:r>
              <a:rPr lang="en-US" b="1" dirty="0" err="1" smtClean="0">
                <a:solidFill>
                  <a:schemeClr val="tx2"/>
                </a:solidFill>
              </a:rPr>
              <a:t>ViewHolder</a:t>
            </a:r>
            <a:r>
              <a:rPr lang="en-US" b="1" dirty="0" smtClean="0">
                <a:solidFill>
                  <a:schemeClr val="tx2"/>
                </a:solidFill>
              </a:rPr>
              <a:t> Pattern:</a:t>
            </a:r>
          </a:p>
          <a:p>
            <a:endParaRPr lang="en-US" b="1" dirty="0">
              <a:solidFill>
                <a:schemeClr val="tx2"/>
              </a:solidFill>
            </a:endParaRPr>
          </a:p>
          <a:p>
            <a:pPr marL="342900" indent="-342900">
              <a:buFont typeface="+mj-lt"/>
              <a:buAutoNum type="arabicPeriod"/>
            </a:pPr>
            <a:r>
              <a:rPr lang="en-US" dirty="0">
                <a:solidFill>
                  <a:schemeClr val="tx2"/>
                </a:solidFill>
              </a:rPr>
              <a:t>Add a </a:t>
            </a:r>
            <a:r>
              <a:rPr lang="en-US" dirty="0" err="1">
                <a:solidFill>
                  <a:schemeClr val="tx2"/>
                </a:solidFill>
              </a:rPr>
              <a:t>WearableListView</a:t>
            </a:r>
            <a:r>
              <a:rPr lang="en-US" dirty="0">
                <a:solidFill>
                  <a:schemeClr val="tx2"/>
                </a:solidFill>
              </a:rPr>
              <a:t> element to your activity's layout definition.</a:t>
            </a:r>
          </a:p>
          <a:p>
            <a:pPr marL="342900" indent="-342900">
              <a:buFont typeface="+mj-lt"/>
              <a:buAutoNum type="arabicPeriod"/>
            </a:pPr>
            <a:r>
              <a:rPr lang="en-US" dirty="0">
                <a:solidFill>
                  <a:schemeClr val="tx2"/>
                </a:solidFill>
              </a:rPr>
              <a:t>Create a custom layout implementation for your list items.</a:t>
            </a:r>
          </a:p>
          <a:p>
            <a:pPr marL="342900" indent="-342900">
              <a:buFont typeface="+mj-lt"/>
              <a:buAutoNum type="arabicPeriod"/>
            </a:pPr>
            <a:r>
              <a:rPr lang="en-US" dirty="0">
                <a:solidFill>
                  <a:schemeClr val="tx2"/>
                </a:solidFill>
              </a:rPr>
              <a:t>Use this implementation to create a layout definition file for your list items.</a:t>
            </a:r>
          </a:p>
          <a:p>
            <a:pPr marL="342900" indent="-342900">
              <a:buFont typeface="+mj-lt"/>
              <a:buAutoNum type="arabicPeriod"/>
            </a:pPr>
            <a:r>
              <a:rPr lang="en-US" dirty="0">
                <a:solidFill>
                  <a:schemeClr val="tx2"/>
                </a:solidFill>
              </a:rPr>
              <a:t>Create an adapter to populate the list.</a:t>
            </a:r>
          </a:p>
          <a:p>
            <a:pPr marL="342900" indent="-342900">
              <a:buFont typeface="+mj-lt"/>
              <a:buAutoNum type="arabicPeriod"/>
            </a:pPr>
            <a:r>
              <a:rPr lang="en-US" dirty="0">
                <a:solidFill>
                  <a:schemeClr val="tx2"/>
                </a:solidFill>
              </a:rPr>
              <a:t>Assign the adapter to the </a:t>
            </a:r>
            <a:r>
              <a:rPr lang="en-US" dirty="0" err="1">
                <a:solidFill>
                  <a:schemeClr val="tx2"/>
                </a:solidFill>
              </a:rPr>
              <a:t>WearableListView</a:t>
            </a:r>
            <a:r>
              <a:rPr lang="en-US" dirty="0">
                <a:solidFill>
                  <a:schemeClr val="tx2"/>
                </a:solidFill>
              </a:rPr>
              <a:t> element.</a:t>
            </a:r>
          </a:p>
          <a:p>
            <a:endParaRPr lang="en-US" dirty="0">
              <a:solidFill>
                <a:schemeClr val="tx2"/>
              </a:solidFill>
            </a:endParaRPr>
          </a:p>
        </p:txBody>
      </p:sp>
    </p:spTree>
    <p:extLst>
      <p:ext uri="{BB962C8B-B14F-4D97-AF65-F5344CB8AC3E}">
        <p14:creationId xmlns:p14="http://schemas.microsoft.com/office/powerpoint/2010/main" val="157964718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WearableListView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176734" cy="4185761"/>
          </a:xfrm>
          <a:prstGeom prst="rect">
            <a:avLst/>
          </a:prstGeom>
          <a:noFill/>
        </p:spPr>
        <p:txBody>
          <a:bodyPr wrap="square" rtlCol="0">
            <a:spAutoFit/>
          </a:bodyPr>
          <a:lstStyle/>
          <a:p>
            <a:r>
              <a:rPr lang="en-US" sz="1400" b="1" dirty="0" smtClean="0">
                <a:solidFill>
                  <a:schemeClr val="tx2"/>
                </a:solidFill>
              </a:rPr>
              <a:t>The </a:t>
            </a:r>
            <a:r>
              <a:rPr lang="en-US" sz="1400" b="1" dirty="0" err="1" smtClean="0">
                <a:solidFill>
                  <a:schemeClr val="tx2"/>
                </a:solidFill>
              </a:rPr>
              <a:t>OnCenterProximityListener</a:t>
            </a:r>
            <a:r>
              <a:rPr lang="en-US" sz="1400" b="1" dirty="0" smtClean="0">
                <a:solidFill>
                  <a:schemeClr val="tx2"/>
                </a:solidFill>
              </a:rPr>
              <a:t> </a:t>
            </a:r>
            <a:r>
              <a:rPr lang="en-US" sz="1400" dirty="0" smtClean="0">
                <a:solidFill>
                  <a:schemeClr val="tx2"/>
                </a:solidFill>
              </a:rPr>
              <a:t>Interface </a:t>
            </a:r>
            <a:r>
              <a:rPr lang="en-US" sz="1400" dirty="0">
                <a:solidFill>
                  <a:schemeClr val="tx2"/>
                </a:solidFill>
              </a:rPr>
              <a:t>for receiving callbacks when </a:t>
            </a:r>
            <a:r>
              <a:rPr lang="en-US" sz="1400" dirty="0" err="1">
                <a:solidFill>
                  <a:schemeClr val="tx2"/>
                </a:solidFill>
              </a:rPr>
              <a:t>WearableListView</a:t>
            </a:r>
            <a:r>
              <a:rPr lang="en-US" sz="1400" dirty="0">
                <a:solidFill>
                  <a:schemeClr val="tx2"/>
                </a:solidFill>
              </a:rPr>
              <a:t> children become or cease to be the central item.</a:t>
            </a:r>
          </a:p>
          <a:p>
            <a:endParaRPr lang="en-US" sz="1400" b="1" dirty="0">
              <a:solidFill>
                <a:schemeClr val="tx2"/>
              </a:solidFill>
            </a:endParaRPr>
          </a:p>
          <a:p>
            <a:r>
              <a:rPr lang="en-US" sz="1400" b="1" dirty="0" err="1" smtClean="0">
                <a:solidFill>
                  <a:schemeClr val="tx2"/>
                </a:solidFill>
              </a:rPr>
              <a:t>onNonCenterPosition</a:t>
            </a:r>
            <a:r>
              <a:rPr lang="en-US" sz="1400" b="1" dirty="0" smtClean="0">
                <a:solidFill>
                  <a:schemeClr val="tx2"/>
                </a:solidFill>
              </a:rPr>
              <a:t>(</a:t>
            </a:r>
            <a:r>
              <a:rPr lang="en-US" sz="1400" b="1" dirty="0" err="1" smtClean="0">
                <a:solidFill>
                  <a:schemeClr val="tx2"/>
                </a:solidFill>
              </a:rPr>
              <a:t>boolean</a:t>
            </a:r>
            <a:r>
              <a:rPr lang="en-US" sz="1400" b="1" dirty="0" smtClean="0">
                <a:solidFill>
                  <a:schemeClr val="tx2"/>
                </a:solidFill>
              </a:rPr>
              <a:t> animate)</a:t>
            </a:r>
          </a:p>
          <a:p>
            <a:r>
              <a:rPr lang="en-US" sz="1400" b="1" dirty="0" err="1" smtClean="0">
                <a:solidFill>
                  <a:schemeClr val="tx2"/>
                </a:solidFill>
              </a:rPr>
              <a:t>onCenterPosition</a:t>
            </a:r>
            <a:r>
              <a:rPr lang="en-US" sz="1400" b="1" dirty="0" smtClean="0">
                <a:solidFill>
                  <a:schemeClr val="tx2"/>
                </a:solidFill>
              </a:rPr>
              <a:t>(</a:t>
            </a:r>
            <a:r>
              <a:rPr lang="en-US" sz="1400" b="1" dirty="0" err="1" smtClean="0">
                <a:solidFill>
                  <a:schemeClr val="tx2"/>
                </a:solidFill>
              </a:rPr>
              <a:t>boolean</a:t>
            </a:r>
            <a:r>
              <a:rPr lang="en-US" sz="1400" b="1" dirty="0" smtClean="0">
                <a:solidFill>
                  <a:schemeClr val="tx2"/>
                </a:solidFill>
              </a:rPr>
              <a:t> animate)</a:t>
            </a:r>
          </a:p>
          <a:p>
            <a:endParaRPr lang="en-US" sz="1400" b="1" dirty="0">
              <a:solidFill>
                <a:schemeClr val="tx2"/>
              </a:solidFill>
            </a:endParaRPr>
          </a:p>
          <a:p>
            <a:r>
              <a:rPr lang="en-US" sz="1400" b="1" dirty="0" smtClean="0">
                <a:solidFill>
                  <a:schemeClr val="tx2"/>
                </a:solidFill>
              </a:rPr>
              <a:t>//List Item – implements </a:t>
            </a:r>
            <a:r>
              <a:rPr lang="en-US" sz="1400" b="1" dirty="0" err="1" smtClean="0">
                <a:solidFill>
                  <a:schemeClr val="tx2"/>
                </a:solidFill>
              </a:rPr>
              <a:t>OnCenterProximityListener</a:t>
            </a:r>
            <a:r>
              <a:rPr lang="en-US" sz="1400" b="1" dirty="0" smtClean="0">
                <a:solidFill>
                  <a:schemeClr val="tx2"/>
                </a:solidFill>
              </a:rPr>
              <a:t> and overrides it’s callbacks</a:t>
            </a:r>
            <a:endParaRPr lang="en-US" sz="1400" dirty="0" smtClean="0">
              <a:solidFill>
                <a:schemeClr val="tx2"/>
              </a:solidFill>
            </a:endParaRPr>
          </a:p>
          <a:p>
            <a:r>
              <a:rPr lang="en-US" sz="1400" dirty="0" smtClean="0">
                <a:solidFill>
                  <a:schemeClr val="tx2"/>
                </a:solidFill>
              </a:rPr>
              <a:t>public </a:t>
            </a:r>
            <a:r>
              <a:rPr lang="en-US" sz="1400" dirty="0">
                <a:solidFill>
                  <a:schemeClr val="tx2"/>
                </a:solidFill>
              </a:rPr>
              <a:t>class </a:t>
            </a:r>
            <a:r>
              <a:rPr lang="en-US" sz="1400" dirty="0" err="1">
                <a:solidFill>
                  <a:schemeClr val="tx2"/>
                </a:solidFill>
              </a:rPr>
              <a:t>WearableListItemLayout</a:t>
            </a:r>
            <a:r>
              <a:rPr lang="en-US" sz="1400" dirty="0">
                <a:solidFill>
                  <a:schemeClr val="tx2"/>
                </a:solidFill>
              </a:rPr>
              <a:t> extends </a:t>
            </a:r>
            <a:r>
              <a:rPr lang="en-US" sz="1400" dirty="0" err="1" smtClean="0">
                <a:solidFill>
                  <a:schemeClr val="tx2"/>
                </a:solidFill>
              </a:rPr>
              <a:t>LinearLayout</a:t>
            </a:r>
            <a:r>
              <a:rPr lang="en-US" sz="1400" dirty="0" smtClean="0">
                <a:solidFill>
                  <a:schemeClr val="tx2"/>
                </a:solidFill>
              </a:rPr>
              <a:t> </a:t>
            </a:r>
          </a:p>
          <a:p>
            <a:r>
              <a:rPr lang="en-US" sz="1400" dirty="0" smtClean="0">
                <a:solidFill>
                  <a:schemeClr val="tx2"/>
                </a:solidFill>
              </a:rPr>
              <a:t>		implements </a:t>
            </a:r>
            <a:r>
              <a:rPr lang="en-US" sz="1400" dirty="0" err="1" smtClean="0">
                <a:solidFill>
                  <a:schemeClr val="tx2"/>
                </a:solidFill>
              </a:rPr>
              <a:t>WearableListView.OnCenterProximityListener</a:t>
            </a:r>
            <a:r>
              <a:rPr lang="en-US" sz="1400" dirty="0" smtClean="0">
                <a:solidFill>
                  <a:schemeClr val="tx2"/>
                </a:solidFill>
              </a:rPr>
              <a:t> {</a:t>
            </a:r>
          </a:p>
          <a:p>
            <a:r>
              <a:rPr lang="en-US" sz="1400" dirty="0" smtClean="0">
                <a:solidFill>
                  <a:schemeClr val="tx2"/>
                </a:solidFill>
              </a:rPr>
              <a:t>	….</a:t>
            </a:r>
          </a:p>
          <a:p>
            <a:r>
              <a:rPr lang="en-US" sz="1400" dirty="0">
                <a:solidFill>
                  <a:schemeClr val="tx2"/>
                </a:solidFill>
              </a:rPr>
              <a:t> @Override</a:t>
            </a:r>
          </a:p>
          <a:p>
            <a:r>
              <a:rPr lang="en-US" sz="1400" dirty="0">
                <a:solidFill>
                  <a:schemeClr val="tx2"/>
                </a:solidFill>
              </a:rPr>
              <a:t>    public void </a:t>
            </a:r>
            <a:r>
              <a:rPr lang="en-US" sz="1400" dirty="0" err="1" smtClean="0">
                <a:solidFill>
                  <a:schemeClr val="tx2"/>
                </a:solidFill>
              </a:rPr>
              <a:t>onCenterPosition</a:t>
            </a:r>
            <a:r>
              <a:rPr lang="en-US" sz="1400" dirty="0">
                <a:solidFill>
                  <a:schemeClr val="tx2"/>
                </a:solidFill>
              </a:rPr>
              <a:t>(</a:t>
            </a:r>
            <a:r>
              <a:rPr lang="en-US" sz="1400" dirty="0" err="1">
                <a:solidFill>
                  <a:schemeClr val="tx2"/>
                </a:solidFill>
              </a:rPr>
              <a:t>boolean</a:t>
            </a:r>
            <a:r>
              <a:rPr lang="en-US" sz="1400" dirty="0">
                <a:solidFill>
                  <a:schemeClr val="tx2"/>
                </a:solidFill>
              </a:rPr>
              <a:t> animate) {</a:t>
            </a:r>
          </a:p>
          <a:p>
            <a:r>
              <a:rPr lang="en-US" sz="1400" dirty="0" smtClean="0">
                <a:solidFill>
                  <a:schemeClr val="tx2"/>
                </a:solidFill>
              </a:rPr>
              <a:t>         </a:t>
            </a:r>
            <a:r>
              <a:rPr lang="en-US" sz="1400" dirty="0" err="1" smtClean="0">
                <a:solidFill>
                  <a:schemeClr val="tx2"/>
                </a:solidFill>
              </a:rPr>
              <a:t>mName.setAlpha</a:t>
            </a:r>
            <a:r>
              <a:rPr lang="en-US" sz="1400" dirty="0" smtClean="0">
                <a:solidFill>
                  <a:schemeClr val="tx2"/>
                </a:solidFill>
              </a:rPr>
              <a:t>(1f)</a:t>
            </a:r>
            <a:r>
              <a:rPr lang="en-US" sz="1400" dirty="0">
                <a:solidFill>
                  <a:schemeClr val="tx2"/>
                </a:solidFill>
              </a:rPr>
              <a:t>;</a:t>
            </a:r>
          </a:p>
          <a:p>
            <a:r>
              <a:rPr lang="en-US" sz="1400" dirty="0">
                <a:solidFill>
                  <a:schemeClr val="tx2"/>
                </a:solidFill>
              </a:rPr>
              <a:t>    </a:t>
            </a:r>
            <a:r>
              <a:rPr lang="en-US" sz="1400" dirty="0" smtClean="0">
                <a:solidFill>
                  <a:schemeClr val="tx2"/>
                </a:solidFill>
              </a:rPr>
              <a:t>}</a:t>
            </a:r>
          </a:p>
          <a:p>
            <a:r>
              <a:rPr lang="en-US" sz="1400" dirty="0">
                <a:solidFill>
                  <a:schemeClr val="tx2"/>
                </a:solidFill>
              </a:rPr>
              <a:t>@Override</a:t>
            </a:r>
          </a:p>
          <a:p>
            <a:r>
              <a:rPr lang="en-US" sz="1400" dirty="0">
                <a:solidFill>
                  <a:schemeClr val="tx2"/>
                </a:solidFill>
              </a:rPr>
              <a:t>    public void </a:t>
            </a:r>
            <a:r>
              <a:rPr lang="en-US" sz="1400" dirty="0" err="1">
                <a:solidFill>
                  <a:schemeClr val="tx2"/>
                </a:solidFill>
              </a:rPr>
              <a:t>onNonCenterPosition</a:t>
            </a:r>
            <a:r>
              <a:rPr lang="en-US" sz="1400" dirty="0">
                <a:solidFill>
                  <a:schemeClr val="tx2"/>
                </a:solidFill>
              </a:rPr>
              <a:t>(</a:t>
            </a:r>
            <a:r>
              <a:rPr lang="en-US" sz="1400" dirty="0" err="1">
                <a:solidFill>
                  <a:schemeClr val="tx2"/>
                </a:solidFill>
              </a:rPr>
              <a:t>boolean</a:t>
            </a:r>
            <a:r>
              <a:rPr lang="en-US" sz="1400" dirty="0">
                <a:solidFill>
                  <a:schemeClr val="tx2"/>
                </a:solidFill>
              </a:rPr>
              <a:t> animate) {</a:t>
            </a:r>
          </a:p>
          <a:p>
            <a:r>
              <a:rPr lang="en-US" sz="1400" dirty="0">
                <a:solidFill>
                  <a:schemeClr val="tx2"/>
                </a:solidFill>
              </a:rPr>
              <a:t>         </a:t>
            </a:r>
            <a:r>
              <a:rPr lang="en-US" sz="1400" dirty="0" err="1">
                <a:solidFill>
                  <a:schemeClr val="tx2"/>
                </a:solidFill>
              </a:rPr>
              <a:t>mName.setAlpha</a:t>
            </a:r>
            <a:r>
              <a:rPr lang="en-US" sz="1400" dirty="0">
                <a:solidFill>
                  <a:schemeClr val="tx2"/>
                </a:solidFill>
              </a:rPr>
              <a:t>(0.5f);</a:t>
            </a:r>
          </a:p>
          <a:p>
            <a:r>
              <a:rPr lang="en-US" sz="1400" dirty="0">
                <a:solidFill>
                  <a:schemeClr val="tx2"/>
                </a:solidFill>
              </a:rPr>
              <a:t>    </a:t>
            </a:r>
            <a:r>
              <a:rPr lang="en-US" sz="1400" dirty="0" smtClean="0">
                <a:solidFill>
                  <a:schemeClr val="tx2"/>
                </a:solidFill>
              </a:rPr>
              <a:t>}</a:t>
            </a:r>
            <a:endParaRPr lang="en-US" sz="1400" dirty="0">
              <a:solidFill>
                <a:schemeClr val="tx2"/>
              </a:solidFill>
            </a:endParaRPr>
          </a:p>
          <a:p>
            <a:r>
              <a:rPr lang="en-US" sz="1400" dirty="0" smtClean="0">
                <a:solidFill>
                  <a:schemeClr val="tx2"/>
                </a:solidFill>
              </a:rPr>
              <a:t>}</a:t>
            </a:r>
            <a:endParaRPr lang="en-US" sz="1400" dirty="0">
              <a:solidFill>
                <a:schemeClr val="tx2"/>
              </a:solidFill>
            </a:endParaRPr>
          </a:p>
        </p:txBody>
      </p:sp>
      <p:pic>
        <p:nvPicPr>
          <p:cNvPr id="14" name="Picture 13"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769" y="4037326"/>
            <a:ext cx="2375636" cy="2375636"/>
          </a:xfrm>
          <a:prstGeom prst="rect">
            <a:avLst/>
          </a:prstGeom>
        </p:spPr>
      </p:pic>
    </p:spTree>
    <p:extLst>
      <p:ext uri="{BB962C8B-B14F-4D97-AF65-F5344CB8AC3E}">
        <p14:creationId xmlns:p14="http://schemas.microsoft.com/office/powerpoint/2010/main" val="7245976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176734" cy="1754327"/>
          </a:xfrm>
          <a:prstGeom prst="rect">
            <a:avLst/>
          </a:prstGeom>
          <a:noFill/>
        </p:spPr>
        <p:txBody>
          <a:bodyPr wrap="square" rtlCol="0">
            <a:spAutoFit/>
          </a:bodyPr>
          <a:lstStyle/>
          <a:p>
            <a:pPr marL="342900" indent="-342900">
              <a:buFont typeface="Arial"/>
              <a:buChar char="•"/>
            </a:pPr>
            <a:r>
              <a:rPr lang="en-US" dirty="0" smtClean="0">
                <a:solidFill>
                  <a:schemeClr val="tx2"/>
                </a:solidFill>
              </a:rPr>
              <a:t>Generates a 1d or 2d navigation selector based on the array</a:t>
            </a:r>
          </a:p>
          <a:p>
            <a:pPr marL="800100" lvl="1" indent="-342900">
              <a:buFont typeface="Arial"/>
              <a:buChar char="•"/>
            </a:pPr>
            <a:r>
              <a:rPr lang="en-US" dirty="0" smtClean="0">
                <a:solidFill>
                  <a:schemeClr val="tx2"/>
                </a:solidFill>
              </a:rPr>
              <a:t>1d : array (rows or columns)</a:t>
            </a:r>
          </a:p>
          <a:p>
            <a:pPr marL="800100" lvl="1" indent="-342900">
              <a:buFont typeface="Arial"/>
              <a:buChar char="•"/>
            </a:pPr>
            <a:r>
              <a:rPr lang="en-US" dirty="0" smtClean="0">
                <a:solidFill>
                  <a:schemeClr val="tx2"/>
                </a:solidFill>
              </a:rPr>
              <a:t>2d : multi-dimensional array (</a:t>
            </a:r>
            <a:r>
              <a:rPr lang="en-US" dirty="0">
                <a:solidFill>
                  <a:schemeClr val="tx2"/>
                </a:solidFill>
              </a:rPr>
              <a:t>rows </a:t>
            </a:r>
            <a:r>
              <a:rPr lang="en-US" dirty="0" smtClean="0">
                <a:solidFill>
                  <a:schemeClr val="tx2"/>
                </a:solidFill>
              </a:rPr>
              <a:t>and </a:t>
            </a:r>
            <a:r>
              <a:rPr lang="en-US" dirty="0">
                <a:solidFill>
                  <a:schemeClr val="tx2"/>
                </a:solidFill>
              </a:rPr>
              <a:t>columns</a:t>
            </a:r>
            <a:r>
              <a:rPr lang="en-US" dirty="0" smtClean="0">
                <a:solidFill>
                  <a:schemeClr val="tx2"/>
                </a:solidFill>
              </a:rPr>
              <a:t>)</a:t>
            </a:r>
          </a:p>
          <a:p>
            <a:pPr marL="342900" indent="-342900">
              <a:buFont typeface="Arial"/>
              <a:buChar char="•"/>
            </a:pPr>
            <a:r>
              <a:rPr lang="en-US" dirty="0" smtClean="0">
                <a:solidFill>
                  <a:schemeClr val="tx2"/>
                </a:solidFill>
              </a:rPr>
              <a:t>Supports Horizontal or Vertical scrolling of “pages”.</a:t>
            </a:r>
          </a:p>
          <a:p>
            <a:pPr marL="342900" indent="-342900">
              <a:buFont typeface="Arial"/>
              <a:buChar char="•"/>
            </a:pPr>
            <a:r>
              <a:rPr lang="en-US" dirty="0" smtClean="0">
                <a:solidFill>
                  <a:schemeClr val="tx2"/>
                </a:solidFill>
              </a:rPr>
              <a:t>Implement a Pager Adapter to populate the </a:t>
            </a:r>
            <a:r>
              <a:rPr lang="en-US" dirty="0" err="1" smtClean="0">
                <a:solidFill>
                  <a:schemeClr val="tx2"/>
                </a:solidFill>
              </a:rPr>
              <a:t>GridViewPager</a:t>
            </a:r>
            <a:r>
              <a:rPr lang="en-US" dirty="0" smtClean="0">
                <a:solidFill>
                  <a:schemeClr val="tx2"/>
                </a:solidFill>
              </a:rPr>
              <a:t>.</a:t>
            </a:r>
          </a:p>
          <a:p>
            <a:pPr marL="342900" indent="-342900">
              <a:buFont typeface="Arial"/>
              <a:buChar char="•"/>
            </a:pPr>
            <a:r>
              <a:rPr lang="en-US" dirty="0" smtClean="0">
                <a:solidFill>
                  <a:schemeClr val="tx2"/>
                </a:solidFill>
              </a:rPr>
              <a:t>A pagination indicator can be added as well.</a:t>
            </a:r>
            <a:endParaRPr lang="en-US" dirty="0">
              <a:solidFill>
                <a:schemeClr val="tx2"/>
              </a:solidFill>
            </a:endParaRPr>
          </a:p>
        </p:txBody>
      </p:sp>
      <p:sp>
        <p:nvSpPr>
          <p:cNvPr id="5" name="Rectangle 4"/>
          <p:cNvSpPr/>
          <p:nvPr/>
        </p:nvSpPr>
        <p:spPr>
          <a:xfrm>
            <a:off x="3632200" y="4167909"/>
            <a:ext cx="1590676" cy="175490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127663" y="4522642"/>
            <a:ext cx="1232964" cy="1044863"/>
          </a:xfrm>
          <a:prstGeom prst="roundRect">
            <a:avLst>
              <a:gd name="adj" fmla="val 807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4456309" y="4522642"/>
            <a:ext cx="1232964" cy="1044863"/>
          </a:xfrm>
          <a:prstGeom prst="roundRect">
            <a:avLst>
              <a:gd name="adj" fmla="val 807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5777355"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777355" y="4522642"/>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777355" y="5684691"/>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7121076"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8443841"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Arrow 21"/>
          <p:cNvSpPr/>
          <p:nvPr/>
        </p:nvSpPr>
        <p:spPr>
          <a:xfrm>
            <a:off x="3867728" y="5992091"/>
            <a:ext cx="1039091" cy="346363"/>
          </a:xfrm>
          <a:prstGeom prst="leftArrow">
            <a:avLst/>
          </a:prstGeom>
          <a:solidFill>
            <a:srgbClr val="85C8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81160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r>
              <a:rPr lang="en-US" sz="2400" dirty="0" smtClean="0"/>
              <a:t> (1d : Google Play Music)</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4" name="Picture 3"/>
          <p:cNvPicPr>
            <a:picLocks noChangeAspect="1"/>
          </p:cNvPicPr>
          <p:nvPr/>
        </p:nvPicPr>
        <p:blipFill>
          <a:blip r:embed="rId3"/>
          <a:stretch>
            <a:fillRect/>
          </a:stretch>
        </p:blipFill>
        <p:spPr>
          <a:xfrm>
            <a:off x="1257300" y="2243251"/>
            <a:ext cx="6629400" cy="3324673"/>
          </a:xfrm>
          <a:prstGeom prst="rect">
            <a:avLst/>
          </a:prstGeom>
        </p:spPr>
      </p:pic>
    </p:spTree>
    <p:extLst>
      <p:ext uri="{BB962C8B-B14F-4D97-AF65-F5344CB8AC3E}">
        <p14:creationId xmlns:p14="http://schemas.microsoft.com/office/powerpoint/2010/main" val="393756509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r>
              <a:rPr lang="en-US" sz="2400" dirty="0" smtClean="0"/>
              <a:t> (2d </a:t>
            </a:r>
            <a:r>
              <a:rPr lang="en-US" sz="2400" dirty="0"/>
              <a:t>:</a:t>
            </a:r>
            <a:r>
              <a:rPr lang="en-US" sz="2400" dirty="0" smtClean="0"/>
              <a:t> Google Play Music)</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2" name="Picture 1"/>
          <p:cNvPicPr>
            <a:picLocks noChangeAspect="1"/>
          </p:cNvPicPr>
          <p:nvPr/>
        </p:nvPicPr>
        <p:blipFill>
          <a:blip r:embed="rId3"/>
          <a:stretch>
            <a:fillRect/>
          </a:stretch>
        </p:blipFill>
        <p:spPr>
          <a:xfrm>
            <a:off x="899242" y="1836604"/>
            <a:ext cx="7345516" cy="4716595"/>
          </a:xfrm>
          <a:prstGeom prst="rect">
            <a:avLst/>
          </a:prstGeom>
        </p:spPr>
      </p:pic>
    </p:spTree>
    <p:extLst>
      <p:ext uri="{BB962C8B-B14F-4D97-AF65-F5344CB8AC3E}">
        <p14:creationId xmlns:p14="http://schemas.microsoft.com/office/powerpoint/2010/main" val="363866425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027206" cy="471900"/>
          </a:xfrm>
        </p:spPr>
        <p:txBody>
          <a:bodyPr>
            <a:noAutofit/>
          </a:bodyPr>
          <a:lstStyle/>
          <a:p>
            <a:pPr marL="0" indent="0">
              <a:buNone/>
            </a:pPr>
            <a:r>
              <a:rPr lang="en-US" sz="2400" dirty="0" smtClean="0"/>
              <a:t>Custom Watch Face : Capital One Text Clock</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sp>
        <p:nvSpPr>
          <p:cNvPr id="8" name="TextBox 7"/>
          <p:cNvSpPr txBox="1"/>
          <p:nvPr/>
        </p:nvSpPr>
        <p:spPr>
          <a:xfrm>
            <a:off x="457200" y="1892743"/>
            <a:ext cx="7488173" cy="369332"/>
          </a:xfrm>
          <a:prstGeom prst="rect">
            <a:avLst/>
          </a:prstGeom>
          <a:noFill/>
        </p:spPr>
        <p:txBody>
          <a:bodyPr wrap="square" rtlCol="0">
            <a:spAutoFit/>
          </a:bodyPr>
          <a:lstStyle/>
          <a:p>
            <a:r>
              <a:rPr lang="en-US" dirty="0" smtClean="0">
                <a:solidFill>
                  <a:srgbClr val="1F497D"/>
                </a:solidFill>
              </a:rPr>
              <a:t>Developing a custom watch face is now possible with Android Wear 5.0.1 API </a:t>
            </a:r>
            <a:endParaRPr lang="en-US" dirty="0">
              <a:solidFill>
                <a:srgbClr val="1F497D"/>
              </a:solidFill>
            </a:endParaRPr>
          </a:p>
        </p:txBody>
      </p:sp>
      <p:pic>
        <p:nvPicPr>
          <p:cNvPr id="9" name="Picture 8" descr="Screen Shot 2015-01-20 at 7.19.22 AM.png"/>
          <p:cNvPicPr>
            <a:picLocks noChangeAspect="1"/>
          </p:cNvPicPr>
          <p:nvPr/>
        </p:nvPicPr>
        <p:blipFill rotWithShape="1">
          <a:blip r:embed="rId3">
            <a:extLst>
              <a:ext uri="{28A0092B-C50C-407E-A947-70E740481C1C}">
                <a14:useLocalDpi xmlns:a14="http://schemas.microsoft.com/office/drawing/2010/main" val="0"/>
              </a:ext>
            </a:extLst>
          </a:blip>
          <a:srcRect l="14990" t="13642" r="14801" b="19857"/>
          <a:stretch/>
        </p:blipFill>
        <p:spPr>
          <a:xfrm>
            <a:off x="1432130" y="3154680"/>
            <a:ext cx="2514600" cy="2514600"/>
          </a:xfrm>
          <a:prstGeom prst="rect">
            <a:avLst/>
          </a:prstGeom>
        </p:spPr>
      </p:pic>
      <p:pic>
        <p:nvPicPr>
          <p:cNvPr id="11" name="Picture 10" descr="Screen Shot 2015-01-20 at 7.19.55 AM.png"/>
          <p:cNvPicPr>
            <a:picLocks noChangeAspect="1"/>
          </p:cNvPicPr>
          <p:nvPr/>
        </p:nvPicPr>
        <p:blipFill rotWithShape="1">
          <a:blip r:embed="rId4">
            <a:extLst>
              <a:ext uri="{28A0092B-C50C-407E-A947-70E740481C1C}">
                <a14:useLocalDpi xmlns:a14="http://schemas.microsoft.com/office/drawing/2010/main" val="0"/>
              </a:ext>
            </a:extLst>
          </a:blip>
          <a:srcRect l="18521" t="17924" r="18577" b="21011"/>
          <a:stretch/>
        </p:blipFill>
        <p:spPr>
          <a:xfrm>
            <a:off x="4795061" y="3149312"/>
            <a:ext cx="2485110" cy="2519968"/>
          </a:xfrm>
          <a:prstGeom prst="ellipse">
            <a:avLst/>
          </a:prstGeom>
        </p:spPr>
      </p:pic>
    </p:spTree>
    <p:extLst>
      <p:ext uri="{BB962C8B-B14F-4D97-AF65-F5344CB8AC3E}">
        <p14:creationId xmlns:p14="http://schemas.microsoft.com/office/powerpoint/2010/main" val="363345071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Visual Parts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5" name="Picture 4"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720" y="1759781"/>
            <a:ext cx="3611458" cy="3813113"/>
          </a:xfrm>
          <a:prstGeom prst="rect">
            <a:avLst/>
          </a:prstGeom>
        </p:spPr>
      </p:pic>
      <p:sp>
        <p:nvSpPr>
          <p:cNvPr id="8" name="TextBox 7"/>
          <p:cNvSpPr txBox="1"/>
          <p:nvPr/>
        </p:nvSpPr>
        <p:spPr>
          <a:xfrm>
            <a:off x="1180873" y="2324728"/>
            <a:ext cx="1036424" cy="369332"/>
          </a:xfrm>
          <a:prstGeom prst="rect">
            <a:avLst/>
          </a:prstGeom>
          <a:noFill/>
        </p:spPr>
        <p:txBody>
          <a:bodyPr wrap="none" rtlCol="0">
            <a:spAutoFit/>
          </a:bodyPr>
          <a:lstStyle/>
          <a:p>
            <a:r>
              <a:rPr lang="en-US" b="1" dirty="0" err="1">
                <a:solidFill>
                  <a:srgbClr val="1F497D"/>
                </a:solidFill>
              </a:rPr>
              <a:t>H</a:t>
            </a:r>
            <a:r>
              <a:rPr lang="en-US" b="1" dirty="0" err="1" smtClean="0">
                <a:solidFill>
                  <a:srgbClr val="1F497D"/>
                </a:solidFill>
              </a:rPr>
              <a:t>otword</a:t>
            </a:r>
            <a:endParaRPr lang="en-US" b="1" dirty="0">
              <a:solidFill>
                <a:srgbClr val="1F497D"/>
              </a:solidFill>
            </a:endParaRPr>
          </a:p>
        </p:txBody>
      </p:sp>
      <p:sp>
        <p:nvSpPr>
          <p:cNvPr id="9" name="TextBox 8"/>
          <p:cNvSpPr txBox="1"/>
          <p:nvPr/>
        </p:nvSpPr>
        <p:spPr>
          <a:xfrm>
            <a:off x="6271178" y="2032656"/>
            <a:ext cx="1886153" cy="369332"/>
          </a:xfrm>
          <a:prstGeom prst="rect">
            <a:avLst/>
          </a:prstGeom>
          <a:noFill/>
        </p:spPr>
        <p:txBody>
          <a:bodyPr wrap="none" rtlCol="0">
            <a:spAutoFit/>
          </a:bodyPr>
          <a:lstStyle/>
          <a:p>
            <a:r>
              <a:rPr lang="en-US" b="1" dirty="0" smtClean="0">
                <a:solidFill>
                  <a:srgbClr val="1F497D"/>
                </a:solidFill>
              </a:rPr>
              <a:t>System Indicators</a:t>
            </a:r>
            <a:endParaRPr lang="en-US" b="1" dirty="0">
              <a:solidFill>
                <a:srgbClr val="1F497D"/>
              </a:solidFill>
            </a:endParaRPr>
          </a:p>
        </p:txBody>
      </p:sp>
      <p:sp>
        <p:nvSpPr>
          <p:cNvPr id="10" name="TextBox 9"/>
          <p:cNvSpPr txBox="1"/>
          <p:nvPr/>
        </p:nvSpPr>
        <p:spPr>
          <a:xfrm>
            <a:off x="752786" y="3508450"/>
            <a:ext cx="1322598" cy="369332"/>
          </a:xfrm>
          <a:prstGeom prst="rect">
            <a:avLst/>
          </a:prstGeom>
          <a:noFill/>
        </p:spPr>
        <p:txBody>
          <a:bodyPr wrap="none" rtlCol="0">
            <a:spAutoFit/>
          </a:bodyPr>
          <a:lstStyle/>
          <a:p>
            <a:r>
              <a:rPr lang="en-US" b="1" dirty="0" smtClean="0">
                <a:solidFill>
                  <a:srgbClr val="1F497D"/>
                </a:solidFill>
              </a:rPr>
              <a:t>Background</a:t>
            </a:r>
            <a:endParaRPr lang="en-US" b="1" dirty="0">
              <a:solidFill>
                <a:srgbClr val="1F497D"/>
              </a:solidFill>
            </a:endParaRPr>
          </a:p>
        </p:txBody>
      </p:sp>
      <p:sp>
        <p:nvSpPr>
          <p:cNvPr id="11" name="TextBox 10"/>
          <p:cNvSpPr txBox="1"/>
          <p:nvPr/>
        </p:nvSpPr>
        <p:spPr>
          <a:xfrm>
            <a:off x="6556512" y="3139118"/>
            <a:ext cx="1200644" cy="369332"/>
          </a:xfrm>
          <a:prstGeom prst="rect">
            <a:avLst/>
          </a:prstGeom>
          <a:noFill/>
        </p:spPr>
        <p:txBody>
          <a:bodyPr wrap="none" rtlCol="0">
            <a:spAutoFit/>
          </a:bodyPr>
          <a:lstStyle/>
          <a:p>
            <a:r>
              <a:rPr lang="en-US" b="1" dirty="0" smtClean="0">
                <a:solidFill>
                  <a:srgbClr val="1F497D"/>
                </a:solidFill>
              </a:rPr>
              <a:t>Clock Data</a:t>
            </a:r>
            <a:endParaRPr lang="en-US" b="1" dirty="0">
              <a:solidFill>
                <a:srgbClr val="1F497D"/>
              </a:solidFill>
            </a:endParaRPr>
          </a:p>
        </p:txBody>
      </p:sp>
      <p:cxnSp>
        <p:nvCxnSpPr>
          <p:cNvPr id="15" name="Straight Arrow Connector 14"/>
          <p:cNvCxnSpPr>
            <a:stCxn id="8" idx="3"/>
          </p:cNvCxnSpPr>
          <p:nvPr/>
        </p:nvCxnSpPr>
        <p:spPr>
          <a:xfrm>
            <a:off x="2217297" y="2509394"/>
            <a:ext cx="1121727" cy="8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5627077" y="2324728"/>
            <a:ext cx="644102" cy="2701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3"/>
          </p:cNvCxnSpPr>
          <p:nvPr/>
        </p:nvCxnSpPr>
        <p:spPr>
          <a:xfrm>
            <a:off x="2075384" y="3693116"/>
            <a:ext cx="1340274" cy="8724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1"/>
          </p:cNvCxnSpPr>
          <p:nvPr/>
        </p:nvCxnSpPr>
        <p:spPr>
          <a:xfrm flipH="1">
            <a:off x="5276754" y="3323784"/>
            <a:ext cx="12797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484754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92"/>
            <a:ext cx="5562600" cy="548339"/>
          </a:xfrm>
        </p:spPr>
        <p:txBody>
          <a:bodyPr>
            <a:noAutofit/>
          </a:bodyPr>
          <a:lstStyle/>
          <a:p>
            <a:r>
              <a:rPr lang="en-US" sz="2400" dirty="0"/>
              <a:t>The Wear Experience – Wear </a:t>
            </a:r>
            <a:r>
              <a:rPr lang="en-US" sz="2400" dirty="0" smtClean="0"/>
              <a:t>Apps</a:t>
            </a:r>
            <a:endParaRPr lang="en-US" sz="2400" dirty="0"/>
          </a:p>
        </p:txBody>
      </p:sp>
      <p:pic>
        <p:nvPicPr>
          <p:cNvPr id="4" name="Picture 3" descr="google-maps-580-1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4313" y="1498600"/>
            <a:ext cx="4616517" cy="2133600"/>
          </a:xfrm>
          <a:prstGeom prst="rect">
            <a:avLst/>
          </a:prstGeom>
        </p:spPr>
      </p:pic>
      <p:pic>
        <p:nvPicPr>
          <p:cNvPr id="6" name="Picture 5" descr="togeth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98600"/>
            <a:ext cx="3810000" cy="2133600"/>
          </a:xfrm>
          <a:prstGeom prst="rect">
            <a:avLst/>
          </a:prstGeom>
        </p:spPr>
      </p:pic>
      <p:pic>
        <p:nvPicPr>
          <p:cNvPr id="7" name="Picture 6" descr="NewTogeth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313" y="3632200"/>
            <a:ext cx="4527387" cy="2430752"/>
          </a:xfrm>
          <a:prstGeom prst="rect">
            <a:avLst/>
          </a:prstGeom>
        </p:spPr>
      </p:pic>
      <p:sp>
        <p:nvSpPr>
          <p:cNvPr id="9" name="TextBox 8"/>
          <p:cNvSpPr txBox="1"/>
          <p:nvPr/>
        </p:nvSpPr>
        <p:spPr>
          <a:xfrm>
            <a:off x="457200" y="3982402"/>
            <a:ext cx="3993170" cy="1938992"/>
          </a:xfrm>
          <a:prstGeom prst="rect">
            <a:avLst/>
          </a:prstGeom>
          <a:noFill/>
        </p:spPr>
        <p:txBody>
          <a:bodyPr wrap="square" rtlCol="0">
            <a:spAutoFit/>
          </a:bodyPr>
          <a:lstStyle/>
          <a:p>
            <a:r>
              <a:rPr lang="en-US" sz="2400" dirty="0" smtClean="0">
                <a:solidFill>
                  <a:srgbClr val="1F497D"/>
                </a:solidFill>
              </a:rPr>
              <a:t>Android Wear apps work as a second screen to your mobile app. There are a mobile extension and not a really small smartphone.</a:t>
            </a:r>
          </a:p>
        </p:txBody>
      </p:sp>
      <p:sp>
        <p:nvSpPr>
          <p:cNvPr id="8"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05838720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Clock Data</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13" name="Picture 12"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636" y="967380"/>
            <a:ext cx="2505197" cy="2645081"/>
          </a:xfrm>
          <a:prstGeom prst="rect">
            <a:avLst/>
          </a:prstGeom>
        </p:spPr>
      </p:pic>
      <p:sp>
        <p:nvSpPr>
          <p:cNvPr id="14" name="TextBox 13"/>
          <p:cNvSpPr txBox="1"/>
          <p:nvPr/>
        </p:nvSpPr>
        <p:spPr>
          <a:xfrm>
            <a:off x="533957" y="1937922"/>
            <a:ext cx="6241538" cy="3693319"/>
          </a:xfrm>
          <a:prstGeom prst="rect">
            <a:avLst/>
          </a:prstGeom>
          <a:noFill/>
        </p:spPr>
        <p:txBody>
          <a:bodyPr wrap="none" rtlCol="0">
            <a:spAutoFit/>
          </a:bodyPr>
          <a:lstStyle/>
          <a:p>
            <a:r>
              <a:rPr lang="en-US" dirty="0" smtClean="0">
                <a:solidFill>
                  <a:srgbClr val="1F497D"/>
                </a:solidFill>
              </a:rPr>
              <a:t>The current time is retrieved by the system clock</a:t>
            </a:r>
          </a:p>
          <a:p>
            <a:endParaRPr lang="en-US" dirty="0">
              <a:solidFill>
                <a:srgbClr val="1F497D"/>
              </a:solidFill>
            </a:endParaRPr>
          </a:p>
          <a:p>
            <a:r>
              <a:rPr lang="en-US" dirty="0" smtClean="0">
                <a:solidFill>
                  <a:srgbClr val="1F497D"/>
                </a:solidFill>
              </a:rPr>
              <a:t>    /</a:t>
            </a:r>
            <a:r>
              <a:rPr lang="en-US" dirty="0">
                <a:solidFill>
                  <a:srgbClr val="1F497D"/>
                </a:solidFill>
              </a:rPr>
              <a:t>* set current time */</a:t>
            </a:r>
          </a:p>
          <a:p>
            <a:r>
              <a:rPr lang="en-US" dirty="0">
                <a:solidFill>
                  <a:srgbClr val="1F497D"/>
                </a:solidFill>
              </a:rPr>
              <a:t>    private void </a:t>
            </a:r>
            <a:r>
              <a:rPr lang="en-US" dirty="0" err="1">
                <a:solidFill>
                  <a:srgbClr val="1F497D"/>
                </a:solidFill>
              </a:rPr>
              <a:t>setTimeNow</a:t>
            </a:r>
            <a:r>
              <a:rPr lang="en-US" dirty="0">
                <a:solidFill>
                  <a:srgbClr val="1F497D"/>
                </a:solidFill>
              </a:rPr>
              <a:t>() {</a:t>
            </a:r>
          </a:p>
          <a:p>
            <a:r>
              <a:rPr lang="en-US" dirty="0">
                <a:solidFill>
                  <a:srgbClr val="1F497D"/>
                </a:solidFill>
              </a:rPr>
              <a:t>        </a:t>
            </a:r>
            <a:r>
              <a:rPr lang="en-US" dirty="0" err="1">
                <a:solidFill>
                  <a:srgbClr val="1F497D"/>
                </a:solidFill>
              </a:rPr>
              <a:t>currentTime</a:t>
            </a:r>
            <a:r>
              <a:rPr lang="en-US" dirty="0">
                <a:solidFill>
                  <a:srgbClr val="1F497D"/>
                </a:solidFill>
              </a:rPr>
              <a:t> = </a:t>
            </a:r>
            <a:r>
              <a:rPr lang="en-US" dirty="0" err="1">
                <a:solidFill>
                  <a:srgbClr val="1F497D"/>
                </a:solidFill>
              </a:rPr>
              <a:t>Calendar.getInstance</a:t>
            </a:r>
            <a:r>
              <a:rPr lang="en-US" dirty="0">
                <a:solidFill>
                  <a:srgbClr val="1F497D"/>
                </a:solidFill>
              </a:rPr>
              <a:t>();</a:t>
            </a:r>
          </a:p>
          <a:p>
            <a:endParaRPr lang="en-US" dirty="0">
              <a:solidFill>
                <a:srgbClr val="1F497D"/>
              </a:solidFill>
            </a:endParaRPr>
          </a:p>
          <a:p>
            <a:r>
              <a:rPr lang="en-US" dirty="0">
                <a:solidFill>
                  <a:srgbClr val="1F497D"/>
                </a:solidFill>
              </a:rPr>
              <a:t>        hour = convertTo12Hour(</a:t>
            </a:r>
            <a:r>
              <a:rPr lang="en-US" dirty="0" err="1">
                <a:solidFill>
                  <a:srgbClr val="1F497D"/>
                </a:solidFill>
              </a:rPr>
              <a:t>currentTime.get</a:t>
            </a:r>
            <a:r>
              <a:rPr lang="en-US" dirty="0">
                <a:solidFill>
                  <a:srgbClr val="1F497D"/>
                </a:solidFill>
              </a:rPr>
              <a:t>(</a:t>
            </a:r>
            <a:r>
              <a:rPr lang="en-US" dirty="0" err="1">
                <a:solidFill>
                  <a:srgbClr val="1F497D"/>
                </a:solidFill>
              </a:rPr>
              <a:t>Calendar.HOUR</a:t>
            </a:r>
            <a:r>
              <a:rPr lang="en-US" dirty="0">
                <a:solidFill>
                  <a:srgbClr val="1F497D"/>
                </a:solidFill>
              </a:rPr>
              <a:t>));</a:t>
            </a:r>
          </a:p>
          <a:p>
            <a:endParaRPr lang="en-US" dirty="0">
              <a:solidFill>
                <a:srgbClr val="1F497D"/>
              </a:solidFill>
            </a:endParaRPr>
          </a:p>
          <a:p>
            <a:r>
              <a:rPr lang="en-US" dirty="0">
                <a:solidFill>
                  <a:srgbClr val="1F497D"/>
                </a:solidFill>
              </a:rPr>
              <a:t>        minute = </a:t>
            </a:r>
            <a:r>
              <a:rPr lang="en-US" dirty="0" err="1">
                <a:solidFill>
                  <a:srgbClr val="1F497D"/>
                </a:solidFill>
              </a:rPr>
              <a:t>currentTime.get</a:t>
            </a:r>
            <a:r>
              <a:rPr lang="en-US" dirty="0">
                <a:solidFill>
                  <a:srgbClr val="1F497D"/>
                </a:solidFill>
              </a:rPr>
              <a:t>(</a:t>
            </a:r>
            <a:r>
              <a:rPr lang="en-US" dirty="0" err="1">
                <a:solidFill>
                  <a:srgbClr val="1F497D"/>
                </a:solidFill>
              </a:rPr>
              <a:t>Calendar.MINUTE</a:t>
            </a:r>
            <a:r>
              <a:rPr lang="en-US" dirty="0">
                <a:solidFill>
                  <a:srgbClr val="1F497D"/>
                </a:solidFill>
              </a:rPr>
              <a:t>);</a:t>
            </a:r>
          </a:p>
          <a:p>
            <a:r>
              <a:rPr lang="en-US" dirty="0">
                <a:solidFill>
                  <a:srgbClr val="1F497D"/>
                </a:solidFill>
              </a:rPr>
              <a:t>    </a:t>
            </a:r>
            <a:r>
              <a:rPr lang="en-US" dirty="0" smtClean="0">
                <a:solidFill>
                  <a:srgbClr val="1F497D"/>
                </a:solidFill>
              </a:rPr>
              <a:t>}</a:t>
            </a:r>
          </a:p>
          <a:p>
            <a:endParaRPr lang="en-US" dirty="0" smtClean="0">
              <a:solidFill>
                <a:srgbClr val="1F497D"/>
              </a:solidFill>
            </a:endParaRPr>
          </a:p>
          <a:p>
            <a:r>
              <a:rPr lang="en-US" dirty="0" err="1" smtClean="0">
                <a:solidFill>
                  <a:srgbClr val="1F497D"/>
                </a:solidFill>
              </a:rPr>
              <a:t>onTimeTick</a:t>
            </a:r>
            <a:r>
              <a:rPr lang="en-US" dirty="0" smtClean="0">
                <a:solidFill>
                  <a:srgbClr val="1F497D"/>
                </a:solidFill>
              </a:rPr>
              <a:t>() –</a:t>
            </a:r>
            <a:r>
              <a:rPr lang="en-US" dirty="0">
                <a:solidFill>
                  <a:srgbClr val="1F497D"/>
                </a:solidFill>
              </a:rPr>
              <a:t> </a:t>
            </a:r>
            <a:r>
              <a:rPr lang="en-US" dirty="0" smtClean="0">
                <a:solidFill>
                  <a:srgbClr val="1F497D"/>
                </a:solidFill>
              </a:rPr>
              <a:t>fires every minute to refresh the time</a:t>
            </a:r>
          </a:p>
          <a:p>
            <a:r>
              <a:rPr lang="en-US" dirty="0">
                <a:solidFill>
                  <a:srgbClr val="1F497D"/>
                </a:solidFill>
              </a:rPr>
              <a:t>i</a:t>
            </a:r>
            <a:r>
              <a:rPr lang="en-US" dirty="0" smtClean="0">
                <a:solidFill>
                  <a:srgbClr val="1F497D"/>
                </a:solidFill>
              </a:rPr>
              <a:t>nvalidate() – to redraw the face</a:t>
            </a:r>
            <a:endParaRPr lang="en-US" dirty="0">
              <a:solidFill>
                <a:srgbClr val="1F497D"/>
              </a:solidFill>
            </a:endParaRPr>
          </a:p>
        </p:txBody>
      </p:sp>
    </p:spTree>
    <p:extLst>
      <p:ext uri="{BB962C8B-B14F-4D97-AF65-F5344CB8AC3E}">
        <p14:creationId xmlns:p14="http://schemas.microsoft.com/office/powerpoint/2010/main" val="7459845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Modes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Picture 1" descr="capital_one_pre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283" y="2068318"/>
            <a:ext cx="2533462" cy="2533462"/>
          </a:xfrm>
          <a:prstGeom prst="rect">
            <a:avLst/>
          </a:prstGeom>
        </p:spPr>
      </p:pic>
      <p:pic>
        <p:nvPicPr>
          <p:cNvPr id="4" name="Picture 3" descr="device-2015-01-17-1039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35" y="2068318"/>
            <a:ext cx="2533462" cy="2533462"/>
          </a:xfrm>
          <a:prstGeom prst="rect">
            <a:avLst/>
          </a:prstGeom>
        </p:spPr>
      </p:pic>
      <p:sp>
        <p:nvSpPr>
          <p:cNvPr id="5" name="TextBox 4"/>
          <p:cNvSpPr txBox="1"/>
          <p:nvPr/>
        </p:nvSpPr>
        <p:spPr>
          <a:xfrm>
            <a:off x="1694283" y="4842254"/>
            <a:ext cx="2533462" cy="369332"/>
          </a:xfrm>
          <a:prstGeom prst="rect">
            <a:avLst/>
          </a:prstGeom>
          <a:noFill/>
        </p:spPr>
        <p:txBody>
          <a:bodyPr wrap="square" rtlCol="0">
            <a:spAutoFit/>
          </a:bodyPr>
          <a:lstStyle/>
          <a:p>
            <a:pPr algn="ctr"/>
            <a:r>
              <a:rPr lang="en-US" b="1" dirty="0" smtClean="0">
                <a:solidFill>
                  <a:srgbClr val="1F497D"/>
                </a:solidFill>
              </a:rPr>
              <a:t>Interactive</a:t>
            </a:r>
            <a:endParaRPr lang="en-US" b="1" dirty="0">
              <a:solidFill>
                <a:srgbClr val="1F497D"/>
              </a:solidFill>
            </a:endParaRPr>
          </a:p>
        </p:txBody>
      </p:sp>
      <p:sp>
        <p:nvSpPr>
          <p:cNvPr id="9" name="TextBox 8"/>
          <p:cNvSpPr txBox="1"/>
          <p:nvPr/>
        </p:nvSpPr>
        <p:spPr>
          <a:xfrm>
            <a:off x="4965735" y="4809988"/>
            <a:ext cx="2533462" cy="369332"/>
          </a:xfrm>
          <a:prstGeom prst="rect">
            <a:avLst/>
          </a:prstGeom>
          <a:noFill/>
        </p:spPr>
        <p:txBody>
          <a:bodyPr wrap="square" rtlCol="0">
            <a:spAutoFit/>
          </a:bodyPr>
          <a:lstStyle/>
          <a:p>
            <a:pPr algn="ctr"/>
            <a:r>
              <a:rPr lang="en-US" b="1" dirty="0" smtClean="0">
                <a:solidFill>
                  <a:srgbClr val="1F497D"/>
                </a:solidFill>
              </a:rPr>
              <a:t>Ambient</a:t>
            </a:r>
            <a:endParaRPr lang="en-US" b="1" dirty="0">
              <a:solidFill>
                <a:srgbClr val="1F497D"/>
              </a:solidFill>
            </a:endParaRPr>
          </a:p>
        </p:txBody>
      </p:sp>
      <p:sp>
        <p:nvSpPr>
          <p:cNvPr id="10" name="TextBox 9"/>
          <p:cNvSpPr txBox="1"/>
          <p:nvPr/>
        </p:nvSpPr>
        <p:spPr>
          <a:xfrm>
            <a:off x="457200" y="5848075"/>
            <a:ext cx="8147630" cy="369332"/>
          </a:xfrm>
          <a:prstGeom prst="rect">
            <a:avLst/>
          </a:prstGeom>
          <a:noFill/>
        </p:spPr>
        <p:txBody>
          <a:bodyPr wrap="square" rtlCol="0">
            <a:spAutoFit/>
          </a:bodyPr>
          <a:lstStyle/>
          <a:p>
            <a:pPr algn="ctr"/>
            <a:r>
              <a:rPr lang="en-US" b="1" dirty="0" smtClean="0">
                <a:solidFill>
                  <a:srgbClr val="1F497D"/>
                </a:solidFill>
              </a:rPr>
              <a:t>Conserving power is key when developing watch faces!</a:t>
            </a:r>
            <a:endParaRPr lang="en-US" b="1" dirty="0">
              <a:solidFill>
                <a:srgbClr val="1F497D"/>
              </a:solidFill>
            </a:endParaRPr>
          </a:p>
        </p:txBody>
      </p:sp>
    </p:spTree>
    <p:extLst>
      <p:ext uri="{BB962C8B-B14F-4D97-AF65-F5344CB8AC3E}">
        <p14:creationId xmlns:p14="http://schemas.microsoft.com/office/powerpoint/2010/main" val="94426525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Configuration</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Picture 1" descr="Screen Shot 2015-01-20 at 6.45.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8480" y="1768182"/>
            <a:ext cx="4150681" cy="4382445"/>
          </a:xfrm>
          <a:prstGeom prst="rect">
            <a:avLst/>
          </a:prstGeom>
        </p:spPr>
      </p:pic>
      <p:pic>
        <p:nvPicPr>
          <p:cNvPr id="4" name="Picture 3" descr="Screen Shot 2015-01-20 at 6.45.4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98" y="1768182"/>
            <a:ext cx="4150681" cy="4382445"/>
          </a:xfrm>
          <a:prstGeom prst="rect">
            <a:avLst/>
          </a:prstGeom>
        </p:spPr>
      </p:pic>
    </p:spTree>
    <p:extLst>
      <p:ext uri="{BB962C8B-B14F-4D97-AF65-F5344CB8AC3E}">
        <p14:creationId xmlns:p14="http://schemas.microsoft.com/office/powerpoint/2010/main" val="249428547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Behind the scenes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5" name="Picture 4"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636" y="967380"/>
            <a:ext cx="2505197" cy="2645081"/>
          </a:xfrm>
          <a:prstGeom prst="rect">
            <a:avLst/>
          </a:prstGeom>
        </p:spPr>
      </p:pic>
      <p:sp>
        <p:nvSpPr>
          <p:cNvPr id="2" name="TextBox 1"/>
          <p:cNvSpPr txBox="1"/>
          <p:nvPr/>
        </p:nvSpPr>
        <p:spPr>
          <a:xfrm>
            <a:off x="533957" y="1937922"/>
            <a:ext cx="2557010" cy="369332"/>
          </a:xfrm>
          <a:prstGeom prst="rect">
            <a:avLst/>
          </a:prstGeom>
          <a:noFill/>
        </p:spPr>
        <p:txBody>
          <a:bodyPr wrap="none" rtlCol="0">
            <a:spAutoFit/>
          </a:bodyPr>
          <a:lstStyle/>
          <a:p>
            <a:r>
              <a:rPr lang="en-US" dirty="0" err="1" smtClean="0">
                <a:solidFill>
                  <a:srgbClr val="1F497D"/>
                </a:solidFill>
              </a:rPr>
              <a:t>CanvasWatchFaceService</a:t>
            </a:r>
            <a:endParaRPr lang="en-US" dirty="0">
              <a:solidFill>
                <a:srgbClr val="1F497D"/>
              </a:solidFill>
            </a:endParaRPr>
          </a:p>
        </p:txBody>
      </p:sp>
      <p:sp>
        <p:nvSpPr>
          <p:cNvPr id="16" name="TextBox 15"/>
          <p:cNvSpPr txBox="1"/>
          <p:nvPr/>
        </p:nvSpPr>
        <p:spPr>
          <a:xfrm>
            <a:off x="1201755" y="2917232"/>
            <a:ext cx="3240829" cy="369332"/>
          </a:xfrm>
          <a:prstGeom prst="rect">
            <a:avLst/>
          </a:prstGeom>
          <a:noFill/>
        </p:spPr>
        <p:txBody>
          <a:bodyPr wrap="none" rtlCol="0">
            <a:spAutoFit/>
          </a:bodyPr>
          <a:lstStyle/>
          <a:p>
            <a:r>
              <a:rPr lang="en-US" dirty="0" err="1" smtClean="0">
                <a:solidFill>
                  <a:srgbClr val="1F497D"/>
                </a:solidFill>
              </a:rPr>
              <a:t>CanvasWatchFaceService.Engine</a:t>
            </a:r>
            <a:endParaRPr lang="en-US" dirty="0">
              <a:solidFill>
                <a:srgbClr val="1F497D"/>
              </a:solidFill>
            </a:endParaRPr>
          </a:p>
        </p:txBody>
      </p:sp>
      <p:sp>
        <p:nvSpPr>
          <p:cNvPr id="18" name="TextBox 17"/>
          <p:cNvSpPr txBox="1"/>
          <p:nvPr/>
        </p:nvSpPr>
        <p:spPr>
          <a:xfrm>
            <a:off x="1517895" y="3406887"/>
            <a:ext cx="1188810" cy="369332"/>
          </a:xfrm>
          <a:prstGeom prst="rect">
            <a:avLst/>
          </a:prstGeom>
          <a:noFill/>
        </p:spPr>
        <p:txBody>
          <a:bodyPr wrap="none" rtlCol="0">
            <a:spAutoFit/>
          </a:bodyPr>
          <a:lstStyle/>
          <a:p>
            <a:r>
              <a:rPr lang="en-US" dirty="0" err="1" smtClean="0">
                <a:solidFill>
                  <a:srgbClr val="1F497D"/>
                </a:solidFill>
              </a:rPr>
              <a:t>onCreate</a:t>
            </a:r>
            <a:r>
              <a:rPr lang="en-US" dirty="0" smtClean="0">
                <a:solidFill>
                  <a:srgbClr val="1F497D"/>
                </a:solidFill>
              </a:rPr>
              <a:t>()</a:t>
            </a:r>
            <a:endParaRPr lang="en-US" dirty="0">
              <a:solidFill>
                <a:srgbClr val="1F497D"/>
              </a:solidFill>
            </a:endParaRPr>
          </a:p>
        </p:txBody>
      </p:sp>
      <p:sp>
        <p:nvSpPr>
          <p:cNvPr id="22" name="TextBox 21"/>
          <p:cNvSpPr txBox="1"/>
          <p:nvPr/>
        </p:nvSpPr>
        <p:spPr>
          <a:xfrm>
            <a:off x="1517895" y="3896542"/>
            <a:ext cx="1065729" cy="369332"/>
          </a:xfrm>
          <a:prstGeom prst="rect">
            <a:avLst/>
          </a:prstGeom>
          <a:noFill/>
        </p:spPr>
        <p:txBody>
          <a:bodyPr wrap="none" rtlCol="0">
            <a:spAutoFit/>
          </a:bodyPr>
          <a:lstStyle/>
          <a:p>
            <a:r>
              <a:rPr lang="en-US" dirty="0" err="1" smtClean="0">
                <a:solidFill>
                  <a:srgbClr val="1F497D"/>
                </a:solidFill>
              </a:rPr>
              <a:t>onDraw</a:t>
            </a:r>
            <a:r>
              <a:rPr lang="en-US" dirty="0" smtClean="0">
                <a:solidFill>
                  <a:srgbClr val="1F497D"/>
                </a:solidFill>
              </a:rPr>
              <a:t>()</a:t>
            </a:r>
            <a:endParaRPr lang="en-US" dirty="0">
              <a:solidFill>
                <a:srgbClr val="1F497D"/>
              </a:solidFill>
            </a:endParaRPr>
          </a:p>
        </p:txBody>
      </p:sp>
      <p:sp>
        <p:nvSpPr>
          <p:cNvPr id="23" name="TextBox 22"/>
          <p:cNvSpPr txBox="1"/>
          <p:nvPr/>
        </p:nvSpPr>
        <p:spPr>
          <a:xfrm>
            <a:off x="1517895" y="4386197"/>
            <a:ext cx="2749521" cy="369332"/>
          </a:xfrm>
          <a:prstGeom prst="rect">
            <a:avLst/>
          </a:prstGeom>
          <a:noFill/>
        </p:spPr>
        <p:txBody>
          <a:bodyPr wrap="none" rtlCol="0">
            <a:spAutoFit/>
          </a:bodyPr>
          <a:lstStyle/>
          <a:p>
            <a:r>
              <a:rPr lang="en-US" dirty="0" err="1" smtClean="0">
                <a:solidFill>
                  <a:srgbClr val="1F497D"/>
                </a:solidFill>
              </a:rPr>
              <a:t>onAmbientModeChanged</a:t>
            </a:r>
            <a:r>
              <a:rPr lang="en-US" dirty="0" smtClean="0">
                <a:solidFill>
                  <a:srgbClr val="1F497D"/>
                </a:solidFill>
              </a:rPr>
              <a:t>()</a:t>
            </a:r>
            <a:endParaRPr lang="en-US" dirty="0">
              <a:solidFill>
                <a:srgbClr val="1F497D"/>
              </a:solidFill>
            </a:endParaRPr>
          </a:p>
        </p:txBody>
      </p:sp>
      <p:sp>
        <p:nvSpPr>
          <p:cNvPr id="24" name="TextBox 23"/>
          <p:cNvSpPr txBox="1"/>
          <p:nvPr/>
        </p:nvSpPr>
        <p:spPr>
          <a:xfrm>
            <a:off x="1517895" y="4875854"/>
            <a:ext cx="2177850" cy="369332"/>
          </a:xfrm>
          <a:prstGeom prst="rect">
            <a:avLst/>
          </a:prstGeom>
          <a:noFill/>
        </p:spPr>
        <p:txBody>
          <a:bodyPr wrap="none" rtlCol="0">
            <a:spAutoFit/>
          </a:bodyPr>
          <a:lstStyle/>
          <a:p>
            <a:r>
              <a:rPr lang="en-US" dirty="0" err="1" smtClean="0">
                <a:solidFill>
                  <a:srgbClr val="1F497D"/>
                </a:solidFill>
              </a:rPr>
              <a:t>onVisibilityChanged</a:t>
            </a:r>
            <a:r>
              <a:rPr lang="en-US" dirty="0" smtClean="0">
                <a:solidFill>
                  <a:srgbClr val="1F497D"/>
                </a:solidFill>
              </a:rPr>
              <a:t>() </a:t>
            </a:r>
            <a:endParaRPr lang="en-US" dirty="0">
              <a:solidFill>
                <a:srgbClr val="1F497D"/>
              </a:solidFill>
            </a:endParaRPr>
          </a:p>
        </p:txBody>
      </p:sp>
      <p:sp>
        <p:nvSpPr>
          <p:cNvPr id="25" name="TextBox 24"/>
          <p:cNvSpPr txBox="1"/>
          <p:nvPr/>
        </p:nvSpPr>
        <p:spPr>
          <a:xfrm>
            <a:off x="839059" y="2427577"/>
            <a:ext cx="4249881" cy="369332"/>
          </a:xfrm>
          <a:prstGeom prst="rect">
            <a:avLst/>
          </a:prstGeom>
          <a:noFill/>
        </p:spPr>
        <p:txBody>
          <a:bodyPr wrap="none" rtlCol="0">
            <a:spAutoFit/>
          </a:bodyPr>
          <a:lstStyle/>
          <a:p>
            <a:r>
              <a:rPr lang="en-US" dirty="0" err="1" smtClean="0">
                <a:solidFill>
                  <a:srgbClr val="1F497D"/>
                </a:solidFill>
              </a:rPr>
              <a:t>onCreate</a:t>
            </a:r>
            <a:r>
              <a:rPr lang="en-US" dirty="0" smtClean="0">
                <a:solidFill>
                  <a:srgbClr val="1F497D"/>
                </a:solidFill>
              </a:rPr>
              <a:t>() – Instantiate the .Engine Builder</a:t>
            </a:r>
            <a:endParaRPr lang="en-US" dirty="0">
              <a:solidFill>
                <a:srgbClr val="1F497D"/>
              </a:solidFill>
            </a:endParaRPr>
          </a:p>
        </p:txBody>
      </p:sp>
      <p:sp>
        <p:nvSpPr>
          <p:cNvPr id="26" name="TextBox 25"/>
          <p:cNvSpPr txBox="1"/>
          <p:nvPr/>
        </p:nvSpPr>
        <p:spPr>
          <a:xfrm>
            <a:off x="1517895" y="5397456"/>
            <a:ext cx="1515334" cy="369332"/>
          </a:xfrm>
          <a:prstGeom prst="rect">
            <a:avLst/>
          </a:prstGeom>
          <a:noFill/>
        </p:spPr>
        <p:txBody>
          <a:bodyPr wrap="none" rtlCol="0">
            <a:spAutoFit/>
          </a:bodyPr>
          <a:lstStyle/>
          <a:p>
            <a:r>
              <a:rPr lang="en-US" dirty="0" err="1" smtClean="0">
                <a:solidFill>
                  <a:srgbClr val="1F497D"/>
                </a:solidFill>
              </a:rPr>
              <a:t>onTimeTick</a:t>
            </a:r>
            <a:r>
              <a:rPr lang="en-US" dirty="0" smtClean="0">
                <a:solidFill>
                  <a:srgbClr val="1F497D"/>
                </a:solidFill>
              </a:rPr>
              <a:t>()*</a:t>
            </a:r>
          </a:p>
        </p:txBody>
      </p:sp>
    </p:spTree>
    <p:extLst>
      <p:ext uri="{BB962C8B-B14F-4D97-AF65-F5344CB8AC3E}">
        <p14:creationId xmlns:p14="http://schemas.microsoft.com/office/powerpoint/2010/main" val="32035999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Configuration and previews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7" name="Picture 6" descr="Screen Shot 2015-01-20 at 7.14.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880" y="2211640"/>
            <a:ext cx="3818851" cy="4032086"/>
          </a:xfrm>
          <a:prstGeom prst="rect">
            <a:avLst/>
          </a:prstGeom>
        </p:spPr>
      </p:pic>
      <p:pic>
        <p:nvPicPr>
          <p:cNvPr id="8" name="Picture 7" descr="Screen Shot 2015-01-20 at 7.03.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787" y="2025512"/>
            <a:ext cx="2181748" cy="2278911"/>
          </a:xfrm>
          <a:prstGeom prst="rect">
            <a:avLst/>
          </a:prstGeom>
        </p:spPr>
      </p:pic>
      <p:pic>
        <p:nvPicPr>
          <p:cNvPr id="10" name="Picture 9" descr="Screen Shot 2015-01-20 at 6.45.0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1222" y="3953606"/>
            <a:ext cx="2368618" cy="2500876"/>
          </a:xfrm>
          <a:prstGeom prst="rect">
            <a:avLst/>
          </a:prstGeom>
        </p:spPr>
      </p:pic>
      <p:sp>
        <p:nvSpPr>
          <p:cNvPr id="11" name="TextBox 10"/>
          <p:cNvSpPr txBox="1"/>
          <p:nvPr/>
        </p:nvSpPr>
        <p:spPr>
          <a:xfrm>
            <a:off x="5156329" y="2025512"/>
            <a:ext cx="2274982" cy="369332"/>
          </a:xfrm>
          <a:prstGeom prst="rect">
            <a:avLst/>
          </a:prstGeom>
          <a:noFill/>
        </p:spPr>
        <p:txBody>
          <a:bodyPr wrap="none" rtlCol="0">
            <a:spAutoFit/>
          </a:bodyPr>
          <a:lstStyle/>
          <a:p>
            <a:r>
              <a:rPr lang="en-US" b="1" dirty="0" smtClean="0">
                <a:solidFill>
                  <a:srgbClr val="1F497D"/>
                </a:solidFill>
              </a:rPr>
              <a:t>Configuration Activity</a:t>
            </a:r>
            <a:endParaRPr lang="en-US" b="1" dirty="0">
              <a:solidFill>
                <a:srgbClr val="1F497D"/>
              </a:solidFill>
            </a:endParaRPr>
          </a:p>
        </p:txBody>
      </p:sp>
      <p:sp>
        <p:nvSpPr>
          <p:cNvPr id="12" name="TextBox 11"/>
          <p:cNvSpPr txBox="1"/>
          <p:nvPr/>
        </p:nvSpPr>
        <p:spPr>
          <a:xfrm>
            <a:off x="457200" y="3911277"/>
            <a:ext cx="1062573" cy="646331"/>
          </a:xfrm>
          <a:prstGeom prst="rect">
            <a:avLst/>
          </a:prstGeom>
          <a:noFill/>
        </p:spPr>
        <p:txBody>
          <a:bodyPr wrap="none" rtlCol="0">
            <a:spAutoFit/>
          </a:bodyPr>
          <a:lstStyle/>
          <a:p>
            <a:r>
              <a:rPr lang="en-US" b="1" dirty="0" smtClean="0">
                <a:solidFill>
                  <a:srgbClr val="1F497D"/>
                </a:solidFill>
              </a:rPr>
              <a:t>Selection</a:t>
            </a:r>
          </a:p>
          <a:p>
            <a:r>
              <a:rPr lang="en-US" b="1" dirty="0" smtClean="0">
                <a:solidFill>
                  <a:srgbClr val="1F497D"/>
                </a:solidFill>
              </a:rPr>
              <a:t>Previews</a:t>
            </a:r>
            <a:endParaRPr lang="en-US" b="1" dirty="0">
              <a:solidFill>
                <a:srgbClr val="1F497D"/>
              </a:solidFill>
            </a:endParaRPr>
          </a:p>
        </p:txBody>
      </p:sp>
    </p:spTree>
    <p:extLst>
      <p:ext uri="{BB962C8B-B14F-4D97-AF65-F5344CB8AC3E}">
        <p14:creationId xmlns:p14="http://schemas.microsoft.com/office/powerpoint/2010/main" val="424531341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Custom timer</a:t>
            </a:r>
          </a:p>
          <a:p>
            <a:pPr marL="0" indent="0">
              <a:buNone/>
            </a:pPr>
            <a:endParaRPr lang="en-US" sz="1200" dirty="0"/>
          </a:p>
          <a:p>
            <a:pPr marL="0" indent="0">
              <a:buNone/>
            </a:pPr>
            <a:r>
              <a:rPr lang="en-US" sz="1200" dirty="0"/>
              <a:t> </a:t>
            </a:r>
            <a:r>
              <a:rPr lang="en-US" sz="1200" dirty="0" smtClean="0"/>
              <a:t>      /</a:t>
            </a:r>
            <a:r>
              <a:rPr lang="en-US" sz="1200" dirty="0"/>
              <a:t>**</a:t>
            </a:r>
          </a:p>
          <a:p>
            <a:pPr marL="0" indent="0">
              <a:buNone/>
            </a:pPr>
            <a:r>
              <a:rPr lang="en-US" sz="1200" dirty="0"/>
              <a:t>         * handler to update the time once a second in interactive </a:t>
            </a:r>
            <a:r>
              <a:rPr lang="en-US" sz="1200" dirty="0" smtClean="0"/>
              <a:t>mode</a:t>
            </a:r>
          </a:p>
          <a:p>
            <a:pPr marL="0" indent="0">
              <a:buNone/>
            </a:pPr>
            <a:r>
              <a:rPr lang="en-US" sz="1200" dirty="0"/>
              <a:t> </a:t>
            </a:r>
            <a:r>
              <a:rPr lang="en-US" sz="1200" dirty="0" smtClean="0"/>
              <a:t>        * recursive </a:t>
            </a:r>
            <a:r>
              <a:rPr lang="en-US" sz="1200" dirty="0"/>
              <a:t>loop, calling itself after </a:t>
            </a:r>
            <a:r>
              <a:rPr lang="en-US" sz="1200" dirty="0" smtClean="0"/>
              <a:t>each 1 second delay</a:t>
            </a:r>
            <a:endParaRPr lang="en-US" sz="1200" dirty="0"/>
          </a:p>
          <a:p>
            <a:pPr marL="0" indent="0">
              <a:buNone/>
            </a:pPr>
            <a:r>
              <a:rPr lang="en-US" sz="1200" dirty="0"/>
              <a:t>         */</a:t>
            </a:r>
          </a:p>
          <a:p>
            <a:pPr marL="0" indent="0">
              <a:buNone/>
            </a:pPr>
            <a:r>
              <a:rPr lang="en-US" sz="1200" dirty="0"/>
              <a:t>        final Handler </a:t>
            </a:r>
            <a:r>
              <a:rPr lang="en-US" sz="1200" dirty="0" err="1"/>
              <a:t>mUpdateTimeHandler</a:t>
            </a:r>
            <a:r>
              <a:rPr lang="en-US" sz="1200" dirty="0"/>
              <a:t> = new Handler() {</a:t>
            </a:r>
          </a:p>
          <a:p>
            <a:pPr marL="0" indent="0">
              <a:buNone/>
            </a:pPr>
            <a:r>
              <a:rPr lang="en-US" sz="1200" dirty="0"/>
              <a:t>            @Override</a:t>
            </a:r>
          </a:p>
          <a:p>
            <a:pPr marL="0" indent="0">
              <a:buNone/>
            </a:pPr>
            <a:r>
              <a:rPr lang="en-US" sz="1200" dirty="0"/>
              <a:t>            public void </a:t>
            </a:r>
            <a:r>
              <a:rPr lang="en-US" sz="1200" dirty="0" err="1"/>
              <a:t>handleMessage</a:t>
            </a:r>
            <a:r>
              <a:rPr lang="en-US" sz="1200" dirty="0"/>
              <a:t>(Message message) </a:t>
            </a:r>
            <a:r>
              <a:rPr lang="en-US" sz="1200" dirty="0" smtClean="0"/>
              <a:t>{</a:t>
            </a:r>
            <a:endParaRPr lang="en-US" sz="1200" dirty="0"/>
          </a:p>
          <a:p>
            <a:pPr marL="0" indent="0">
              <a:buNone/>
            </a:pPr>
            <a:r>
              <a:rPr lang="en-US" sz="1200" dirty="0"/>
              <a:t>                switch (</a:t>
            </a:r>
            <a:r>
              <a:rPr lang="en-US" sz="1200" dirty="0" err="1"/>
              <a:t>message.what</a:t>
            </a:r>
            <a:r>
              <a:rPr lang="en-US" sz="1200" dirty="0"/>
              <a:t>) </a:t>
            </a:r>
            <a:r>
              <a:rPr lang="en-US" sz="1200" dirty="0" smtClean="0"/>
              <a:t>{</a:t>
            </a:r>
            <a:endParaRPr lang="en-US" sz="1200" dirty="0"/>
          </a:p>
          <a:p>
            <a:pPr marL="0" indent="0">
              <a:buNone/>
            </a:pPr>
            <a:r>
              <a:rPr lang="en-US" sz="1200" dirty="0"/>
              <a:t>                    case MSG_UPDATE_TIME</a:t>
            </a:r>
            <a:r>
              <a:rPr lang="en-US" sz="1200" dirty="0" smtClean="0"/>
              <a:t>:</a:t>
            </a:r>
            <a:endParaRPr lang="en-US" sz="1200" dirty="0"/>
          </a:p>
          <a:p>
            <a:pPr marL="0" indent="0">
              <a:buNone/>
            </a:pPr>
            <a:r>
              <a:rPr lang="en-US" sz="1200" dirty="0"/>
              <a:t>                        if </a:t>
            </a:r>
            <a:r>
              <a:rPr lang="en-US" sz="1200" b="1" dirty="0"/>
              <a:t>(</a:t>
            </a:r>
            <a:r>
              <a:rPr lang="en-US" sz="1200" b="1" dirty="0" err="1"/>
              <a:t>shouldTimerBeRunning</a:t>
            </a:r>
            <a:r>
              <a:rPr lang="en-US" sz="1200" b="1" dirty="0"/>
              <a:t>()</a:t>
            </a:r>
            <a:r>
              <a:rPr lang="en-US" sz="1200" dirty="0"/>
              <a:t>) </a:t>
            </a:r>
            <a:r>
              <a:rPr lang="en-US" sz="1200" dirty="0" smtClean="0"/>
              <a:t>{</a:t>
            </a:r>
            <a:endParaRPr lang="en-US" sz="1200" dirty="0"/>
          </a:p>
          <a:p>
            <a:pPr marL="0" indent="0">
              <a:buNone/>
            </a:pPr>
            <a:r>
              <a:rPr lang="en-US" sz="1200" dirty="0"/>
              <a:t>                            </a:t>
            </a:r>
            <a:r>
              <a:rPr lang="en-US" sz="1200" dirty="0" err="1"/>
              <a:t>Log.i</a:t>
            </a:r>
            <a:r>
              <a:rPr lang="en-US" sz="1200" dirty="0"/>
              <a:t>(TAG, "TICK TOCK...")</a:t>
            </a:r>
            <a:r>
              <a:rPr lang="en-US" sz="1200" dirty="0" smtClean="0"/>
              <a:t>;</a:t>
            </a:r>
            <a:endParaRPr lang="en-US" sz="1200" dirty="0"/>
          </a:p>
          <a:p>
            <a:pPr marL="0" indent="0">
              <a:buNone/>
            </a:pPr>
            <a:r>
              <a:rPr lang="en-US" sz="1200" dirty="0"/>
              <a:t>                            long </a:t>
            </a:r>
            <a:r>
              <a:rPr lang="en-US" sz="1200" dirty="0" err="1"/>
              <a:t>timeMs</a:t>
            </a:r>
            <a:r>
              <a:rPr lang="en-US" sz="1200" dirty="0"/>
              <a:t> = </a:t>
            </a:r>
            <a:r>
              <a:rPr lang="en-US" sz="1200" dirty="0" err="1"/>
              <a:t>System.currentTimeMillis</a:t>
            </a:r>
            <a:r>
              <a:rPr lang="en-US" sz="1200" dirty="0"/>
              <a:t>()</a:t>
            </a:r>
            <a:r>
              <a:rPr lang="en-US" sz="1200" dirty="0" smtClean="0"/>
              <a:t>;</a:t>
            </a:r>
            <a:endParaRPr lang="en-US" sz="1200" dirty="0"/>
          </a:p>
          <a:p>
            <a:pPr marL="0" indent="0">
              <a:buNone/>
            </a:pPr>
            <a:r>
              <a:rPr lang="en-US" sz="1200" dirty="0"/>
              <a:t>                            long </a:t>
            </a:r>
            <a:r>
              <a:rPr lang="en-US" sz="1200" dirty="0" err="1"/>
              <a:t>delayMs</a:t>
            </a:r>
            <a:r>
              <a:rPr lang="en-US" sz="1200" dirty="0"/>
              <a:t> = INTERACTIVE_UPDATE_RATE_MS - (</a:t>
            </a:r>
            <a:r>
              <a:rPr lang="en-US" sz="1200" dirty="0" err="1"/>
              <a:t>timeMs</a:t>
            </a:r>
            <a:r>
              <a:rPr lang="en-US" sz="1200" dirty="0"/>
              <a:t> % INTERACTIVE_UPDATE_RATE_MS)</a:t>
            </a:r>
            <a:r>
              <a:rPr lang="en-US" sz="1200" dirty="0" smtClean="0"/>
              <a:t>;</a:t>
            </a:r>
            <a:endParaRPr lang="en-US" sz="1200" dirty="0"/>
          </a:p>
          <a:p>
            <a:pPr marL="0" indent="0">
              <a:buNone/>
            </a:pPr>
            <a:r>
              <a:rPr lang="en-US" sz="1200" dirty="0"/>
              <a:t>                            </a:t>
            </a:r>
            <a:r>
              <a:rPr lang="en-US" sz="1200" b="1" dirty="0" err="1"/>
              <a:t>mUpdateTimeHandler.sendEmptyMessageDelayed</a:t>
            </a:r>
            <a:r>
              <a:rPr lang="en-US" sz="1200" b="1" dirty="0"/>
              <a:t>(MSG_UPDATE_TIME, </a:t>
            </a:r>
            <a:r>
              <a:rPr lang="en-US" sz="1200" b="1" dirty="0" err="1"/>
              <a:t>delayMs</a:t>
            </a:r>
            <a:r>
              <a:rPr lang="en-US" sz="1200" b="1" dirty="0"/>
              <a:t>); //recursive loop</a:t>
            </a:r>
          </a:p>
          <a:p>
            <a:pPr marL="0" indent="0">
              <a:buNone/>
            </a:pPr>
            <a:r>
              <a:rPr lang="en-US" sz="1200" dirty="0"/>
              <a:t>                        }</a:t>
            </a:r>
          </a:p>
          <a:p>
            <a:pPr marL="0" indent="0">
              <a:buNone/>
            </a:pPr>
            <a:r>
              <a:rPr lang="en-US" sz="1200" dirty="0"/>
              <a:t>                        break;</a:t>
            </a:r>
          </a:p>
          <a:p>
            <a:pPr marL="0" indent="0">
              <a:buNone/>
            </a:pPr>
            <a:r>
              <a:rPr lang="en-US" sz="1200" dirty="0"/>
              <a:t>                }</a:t>
            </a:r>
          </a:p>
          <a:p>
            <a:pPr marL="0" indent="0">
              <a:buNone/>
            </a:pPr>
            <a:r>
              <a:rPr lang="en-US" sz="1200" dirty="0"/>
              <a:t>            }</a:t>
            </a:r>
          </a:p>
          <a:p>
            <a:pPr marL="0" indent="0">
              <a:buNone/>
            </a:pPr>
            <a:r>
              <a:rPr lang="en-US" sz="1200" dirty="0"/>
              <a:t>        }</a:t>
            </a:r>
            <a:r>
              <a:rPr lang="en-US" sz="1200" dirty="0" smtClean="0"/>
              <a:t>;</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spTree>
    <p:extLst>
      <p:ext uri="{BB962C8B-B14F-4D97-AF65-F5344CB8AC3E}">
        <p14:creationId xmlns:p14="http://schemas.microsoft.com/office/powerpoint/2010/main" val="307263355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Demo</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demo_watch_fac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37322" y="2175576"/>
            <a:ext cx="3669356" cy="3642375"/>
          </a:xfrm>
          <a:prstGeom prst="rect">
            <a:avLst/>
          </a:prstGeom>
        </p:spPr>
      </p:pic>
    </p:spTree>
    <p:extLst>
      <p:ext uri="{BB962C8B-B14F-4D97-AF65-F5344CB8AC3E}">
        <p14:creationId xmlns:p14="http://schemas.microsoft.com/office/powerpoint/2010/main" val="287557161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670795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Capital One Watch Face available at:</a:t>
            </a:r>
          </a:p>
          <a:p>
            <a:pPr marL="0" indent="0">
              <a:buNone/>
            </a:pPr>
            <a:r>
              <a:rPr lang="en-US" dirty="0" err="1" smtClean="0"/>
              <a:t>GitHub.com</a:t>
            </a:r>
            <a:r>
              <a:rPr lang="en-US" dirty="0" smtClean="0"/>
              <a:t>/</a:t>
            </a:r>
          </a:p>
        </p:txBody>
      </p:sp>
      <p:sp>
        <p:nvSpPr>
          <p:cNvPr id="4" name="Title 3"/>
          <p:cNvSpPr>
            <a:spLocks noGrp="1"/>
          </p:cNvSpPr>
          <p:nvPr>
            <p:ph type="title"/>
          </p:nvPr>
        </p:nvSpPr>
        <p:spPr/>
        <p:txBody>
          <a:bodyPr/>
          <a:lstStyle/>
          <a:p>
            <a:r>
              <a:rPr lang="en-US" dirty="0" smtClean="0"/>
              <a:t>Giveaway!</a:t>
            </a:r>
            <a:endParaRPr lang="en-US" dirty="0"/>
          </a:p>
        </p:txBody>
      </p:sp>
      <p:pic>
        <p:nvPicPr>
          <p:cNvPr id="5" name="Picture 4" descr="face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633" y="3122706"/>
            <a:ext cx="2838822" cy="2838822"/>
          </a:xfrm>
          <a:prstGeom prst="rect">
            <a:avLst/>
          </a:prstGeom>
        </p:spPr>
      </p:pic>
      <p:pic>
        <p:nvPicPr>
          <p:cNvPr id="6" name="Picture 5" descr="fac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784" y="3122706"/>
            <a:ext cx="2843087" cy="2838822"/>
          </a:xfrm>
          <a:prstGeom prst="rect">
            <a:avLst/>
          </a:prstGeom>
        </p:spPr>
      </p:pic>
    </p:spTree>
    <p:extLst>
      <p:ext uri="{BB962C8B-B14F-4D97-AF65-F5344CB8AC3E}">
        <p14:creationId xmlns:p14="http://schemas.microsoft.com/office/powerpoint/2010/main" val="3225919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7370349" cy="471900"/>
          </a:xfrm>
        </p:spPr>
        <p:txBody>
          <a:bodyPr>
            <a:noAutofit/>
          </a:bodyPr>
          <a:lstStyle/>
          <a:p>
            <a:pPr marL="0" indent="0">
              <a:buNone/>
            </a:pPr>
            <a:r>
              <a:rPr lang="en-US" sz="2400" dirty="0"/>
              <a:t>The Wear Experience </a:t>
            </a:r>
            <a:r>
              <a:rPr lang="en-US" sz="2400" dirty="0" smtClean="0"/>
              <a:t>– Navigation</a:t>
            </a:r>
            <a:endParaRPr lang="en-US" sz="2400" dirty="0"/>
          </a:p>
        </p:txBody>
      </p:sp>
      <p:pic>
        <p:nvPicPr>
          <p:cNvPr id="5" name="Picture 4" descr="navigating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21" y="2178795"/>
            <a:ext cx="1536399" cy="1536398"/>
          </a:xfrm>
          <a:prstGeom prst="rect">
            <a:avLst/>
          </a:prstGeom>
        </p:spPr>
      </p:pic>
      <p:pic>
        <p:nvPicPr>
          <p:cNvPr id="11" name="Picture 10" descr="navigating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9463" y="2178795"/>
            <a:ext cx="1536399" cy="1536398"/>
          </a:xfrm>
          <a:prstGeom prst="rect">
            <a:avLst/>
          </a:prstGeom>
        </p:spPr>
      </p:pic>
      <p:pic>
        <p:nvPicPr>
          <p:cNvPr id="16" name="Picture 15" descr="navigating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1505" y="2178795"/>
            <a:ext cx="1536399" cy="1536398"/>
          </a:xfrm>
          <a:prstGeom prst="rect">
            <a:avLst/>
          </a:prstGeom>
        </p:spPr>
      </p:pic>
      <p:pic>
        <p:nvPicPr>
          <p:cNvPr id="17" name="Picture 16" descr="navigating_4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1505" y="3812912"/>
            <a:ext cx="1536399" cy="1536398"/>
          </a:xfrm>
          <a:prstGeom prst="rect">
            <a:avLst/>
          </a:prstGeom>
        </p:spPr>
      </p:pic>
      <p:pic>
        <p:nvPicPr>
          <p:cNvPr id="19" name="Picture 18" descr="navigating_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47" y="2178795"/>
            <a:ext cx="1536399" cy="1536398"/>
          </a:xfrm>
          <a:prstGeom prst="rect">
            <a:avLst/>
          </a:prstGeom>
        </p:spPr>
      </p:pic>
      <p:pic>
        <p:nvPicPr>
          <p:cNvPr id="22" name="Picture 21" descr="navigating_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588" y="2178795"/>
            <a:ext cx="1536399" cy="1536398"/>
          </a:xfrm>
          <a:prstGeom prst="rect">
            <a:avLst/>
          </a:prstGeom>
        </p:spPr>
      </p:pic>
      <p:pic>
        <p:nvPicPr>
          <p:cNvPr id="26" name="Picture 25" descr="navigatin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421" y="3812912"/>
            <a:ext cx="1536399" cy="1536398"/>
          </a:xfrm>
          <a:prstGeom prst="rect">
            <a:avLst/>
          </a:prstGeom>
        </p:spPr>
      </p:pic>
      <p:pic>
        <p:nvPicPr>
          <p:cNvPr id="30" name="Picture 29" descr="strava_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35588" y="3802785"/>
            <a:ext cx="1537128" cy="1537128"/>
          </a:xfrm>
          <a:prstGeom prst="rect">
            <a:avLst/>
          </a:prstGeom>
        </p:spPr>
      </p:pic>
    </p:spTree>
    <p:extLst>
      <p:ext uri="{BB962C8B-B14F-4D97-AF65-F5344CB8AC3E}">
        <p14:creationId xmlns:p14="http://schemas.microsoft.com/office/powerpoint/2010/main" val="277977685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exus Theme">
  <a:themeElements>
    <a:clrScheme name="Custom 1">
      <a:dk1>
        <a:srgbClr val="FFFFFF"/>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12329</TotalTime>
  <Words>6210</Words>
  <Application>Microsoft Macintosh PowerPoint</Application>
  <PresentationFormat>On-screen Show (4:3)</PresentationFormat>
  <Paragraphs>913</Paragraphs>
  <Slides>88</Slides>
  <Notes>56</Notes>
  <HiddenSlides>0</HiddenSlides>
  <MMClips>3</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Nexus Theme</vt:lpstr>
      <vt:lpstr>Android Wear</vt:lpstr>
      <vt:lpstr>PowerPoint Presentation</vt:lpstr>
      <vt:lpstr>PowerPoint Presentation</vt:lpstr>
      <vt:lpstr>Meet the devices- first wave</vt:lpstr>
      <vt:lpstr>PowerPoint Presentation</vt:lpstr>
      <vt:lpstr>PowerPoint Presentation</vt:lpstr>
      <vt:lpstr>PowerPoint Presentation</vt:lpstr>
      <vt:lpstr>The Wear Experience – Wear Apps</vt:lpstr>
      <vt:lpstr>PowerPoint Presentation</vt:lpstr>
      <vt:lpstr>PowerPoint Presentation</vt:lpstr>
      <vt:lpstr>PowerPoint Presentation</vt:lpstr>
      <vt:lpstr>PowerPoint Presentation</vt:lpstr>
      <vt:lpstr>PowerPoint Presentation</vt:lpstr>
      <vt:lpstr>Android Wear on Google Play look</vt:lpstr>
      <vt:lpstr>What Can Android Wear Apps Do</vt:lpstr>
      <vt:lpstr>What about gaming applications?  Can games be ported to Wear?</vt:lpstr>
      <vt:lpstr>Space Invaders on Wear!</vt:lpstr>
      <vt:lpstr>Android Wear Gradle tips</vt:lpstr>
      <vt:lpstr>Developer setup tips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use Notifications use the Android support library</vt:lpstr>
      <vt:lpstr>Android Wear Notifications types</vt:lpstr>
      <vt:lpstr> </vt:lpstr>
      <vt:lpstr>How to specify what code to run when the user select an action</vt:lpstr>
      <vt:lpstr>android.support.app.NotificationCompat.Action</vt:lpstr>
      <vt:lpstr>Adding Big text to notifications</vt:lpstr>
      <vt:lpstr>Big Style Notifications</vt:lpstr>
      <vt:lpstr>Builder In Total</vt:lpstr>
      <vt:lpstr> NotificationCompat.WearableExtender</vt:lpstr>
      <vt:lpstr>Google Maps Navigations</vt:lpstr>
      <vt:lpstr>Use the extender for multi page</vt:lpstr>
      <vt:lpstr>Add the extender and send the notification</vt:lpstr>
      <vt:lpstr>Data Layer communications</vt:lpstr>
      <vt:lpstr>The Android Wear software Architecture</vt:lpstr>
      <vt:lpstr>Detail:</vt:lpstr>
      <vt:lpstr>NodeListener</vt:lpstr>
      <vt:lpstr>DataApi.DataListener </vt:lpstr>
      <vt:lpstr>MessageApi.MessageListener</vt:lpstr>
      <vt:lpstr>WearableListenerService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Giveaway!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Murphy</dc:creator>
  <cp:lastModifiedBy>Capital One</cp:lastModifiedBy>
  <cp:revision>846</cp:revision>
  <dcterms:created xsi:type="dcterms:W3CDTF">2014-03-25T13:21:52Z</dcterms:created>
  <dcterms:modified xsi:type="dcterms:W3CDTF">2015-01-21T00:45:12Z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lassification Level">
    <vt:lpwstr>Confidential</vt:lpwstr>
  </property>
</Properties>
</file>